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8" r:id="rId7"/>
    <p:sldId id="261" r:id="rId8"/>
    <p:sldId id="262" r:id="rId9"/>
    <p:sldId id="272" r:id="rId10"/>
    <p:sldId id="263" r:id="rId11"/>
    <p:sldId id="264" r:id="rId12"/>
    <p:sldId id="265" r:id="rId13"/>
    <p:sldId id="271" r:id="rId14"/>
    <p:sldId id="266" r:id="rId15"/>
    <p:sldId id="270" r:id="rId16"/>
    <p:sldId id="269" r:id="rId17"/>
  </p:sldIdLst>
  <p:sldSz cx="9144000" cy="5143500" type="screen16x9"/>
  <p:notesSz cx="6858000" cy="9144000"/>
  <p:embeddedFontLst>
    <p:embeddedFont>
      <p:font typeface="Impact" panose="020B0806030902050204" pitchFamily="34" charset="0"/>
      <p:regular r:id="rId19"/>
    </p:embeddedFont>
    <p:embeddedFont>
      <p:font typeface="Lor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ff89582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ff89582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4ff89582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4ff89582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4ff89582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4ff89582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4ff89582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4ff89582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4ff89582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4ff89582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49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4ff89582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4ff89582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4ff89582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4ff89582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4ff89582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4ff89582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4ff89582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4ff89582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4ff89582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4ff89582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26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4ff89582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4ff89582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4ff89582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4ff89582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4ff89582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4ff89582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2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13.jp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4">
            <a:alphaModFix/>
          </a:blip>
          <a:srcRect l="17766" t="40084" r="16283" b="42269"/>
          <a:stretch/>
        </p:blipFill>
        <p:spPr>
          <a:xfrm>
            <a:off x="584979" y="1367514"/>
            <a:ext cx="8000221" cy="1204236"/>
          </a:xfrm>
          <a:prstGeom prst="rect">
            <a:avLst/>
          </a:prstGeom>
          <a:noFill/>
          <a:ln>
            <a:noFill/>
          </a:ln>
        </p:spPr>
      </p:pic>
      <p:sp>
        <p:nvSpPr>
          <p:cNvPr id="55" name="Google Shape;55;p13"/>
          <p:cNvSpPr txBox="1"/>
          <p:nvPr/>
        </p:nvSpPr>
        <p:spPr>
          <a:xfrm>
            <a:off x="1405326" y="2571750"/>
            <a:ext cx="6359526" cy="406800"/>
          </a:xfrm>
          <a:prstGeom prst="rect">
            <a:avLst/>
          </a:prstGeom>
          <a:noFill/>
          <a:ln>
            <a:noFill/>
          </a:ln>
          <a:effectLst>
            <a:outerShdw blurRad="50800" dist="50800" dir="5400000" algn="ctr" rotWithShape="0">
              <a:schemeClr val="accent2"/>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Impact"/>
                <a:ea typeface="Impact"/>
                <a:cs typeface="Impact"/>
                <a:sym typeface="Impact"/>
              </a:rPr>
              <a:t>Control </a:t>
            </a:r>
            <a:r>
              <a:rPr lang="en-US" dirty="0">
                <a:solidFill>
                  <a:srgbClr val="FFFFFF"/>
                </a:solidFill>
                <a:latin typeface="Impact"/>
                <a:ea typeface="Impact"/>
                <a:cs typeface="Impact"/>
                <a:sym typeface="Impact"/>
              </a:rPr>
              <a:t>the electro conducting cubes </a:t>
            </a:r>
            <a:r>
              <a:rPr lang="en" dirty="0">
                <a:solidFill>
                  <a:srgbClr val="FFFFFF"/>
                </a:solidFill>
                <a:latin typeface="Impact"/>
                <a:ea typeface="Impact"/>
                <a:cs typeface="Impact"/>
                <a:sym typeface="Impact"/>
              </a:rPr>
              <a:t>in order to complete the circuit on each level.</a:t>
            </a:r>
            <a:endParaRPr dirty="0">
              <a:solidFill>
                <a:srgbClr val="FFFFFF"/>
              </a:solidFill>
              <a:latin typeface="Impact"/>
              <a:ea typeface="Impact"/>
              <a:cs typeface="Impact"/>
              <a:sym typeface="Impact"/>
            </a:endParaRPr>
          </a:p>
          <a:p>
            <a:pPr marL="0" lvl="0" indent="0" algn="l" rtl="0">
              <a:spcBef>
                <a:spcPts val="0"/>
              </a:spcBef>
              <a:spcAft>
                <a:spcPts val="0"/>
              </a:spcAft>
              <a:buNone/>
            </a:pPr>
            <a:endParaRPr dirty="0">
              <a:solidFill>
                <a:srgbClr val="FFFFFF"/>
              </a:solidFill>
              <a:latin typeface="Impact"/>
              <a:ea typeface="Impact"/>
              <a:cs typeface="Impact"/>
              <a:sym typeface="Impact"/>
            </a:endParaRPr>
          </a:p>
        </p:txBody>
      </p:sp>
      <p:sp>
        <p:nvSpPr>
          <p:cNvPr id="56" name="Google Shape;56;p13"/>
          <p:cNvSpPr/>
          <p:nvPr/>
        </p:nvSpPr>
        <p:spPr>
          <a:xfrm>
            <a:off x="2089799" y="4235824"/>
            <a:ext cx="4402500" cy="69346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2550149" y="4313800"/>
            <a:ext cx="3481800" cy="5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t>Maxx Achtman, Hristo Bonev</a:t>
            </a:r>
            <a:endParaRPr sz="2000" dirty="0"/>
          </a:p>
          <a:p>
            <a:pPr marL="0" lvl="0" indent="0" algn="l" rtl="0">
              <a:spcBef>
                <a:spcPts val="0"/>
              </a:spcBef>
              <a:spcAft>
                <a:spcPts val="0"/>
              </a:spcAft>
              <a:buNone/>
            </a:pPr>
            <a:endParaRPr sz="2000" b="1" dirty="0">
              <a:latin typeface="Lora"/>
              <a:ea typeface="Lora"/>
              <a:cs typeface="Lora"/>
              <a:sym typeface="Lora"/>
            </a:endParaRPr>
          </a:p>
        </p:txBody>
      </p:sp>
    </p:spTree>
  </p:cSld>
  <p:clrMapOvr>
    <a:masterClrMapping/>
  </p:clrMapOvr>
  <mc:AlternateContent xmlns:mc="http://schemas.openxmlformats.org/markup-compatibility/2006" xmlns:p14="http://schemas.microsoft.com/office/powerpoint/2010/main">
    <mc:Choice Requires="p14">
      <p:transition spd="slow" p14:dur="2000" advTm="13492"/>
    </mc:Choice>
    <mc:Fallback xmlns="">
      <p:transition spd="slow" advTm="134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2"/>
        <p:cNvGrpSpPr/>
        <p:nvPr/>
      </p:nvGrpSpPr>
      <p:grpSpPr>
        <a:xfrm>
          <a:off x="0" y="0"/>
          <a:ext cx="0" cy="0"/>
          <a:chOff x="0" y="0"/>
          <a:chExt cx="0" cy="0"/>
        </a:xfrm>
      </p:grpSpPr>
      <p:sp>
        <p:nvSpPr>
          <p:cNvPr id="6" name="Google Shape;62;p14">
            <a:extLst>
              <a:ext uri="{FF2B5EF4-FFF2-40B4-BE49-F238E27FC236}">
                <a16:creationId xmlns:a16="http://schemas.microsoft.com/office/drawing/2014/main" id="{4D3A7686-E1F0-4EC8-BDA9-9883CC8091E4}"/>
              </a:ext>
            </a:extLst>
          </p:cNvPr>
          <p:cNvSpPr/>
          <p:nvPr/>
        </p:nvSpPr>
        <p:spPr>
          <a:xfrm>
            <a:off x="227775" y="1660712"/>
            <a:ext cx="8414400" cy="2575112"/>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txBox="1"/>
          <p:nvPr/>
        </p:nvSpPr>
        <p:spPr>
          <a:xfrm>
            <a:off x="441200" y="1775112"/>
            <a:ext cx="8347200" cy="23067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Lora"/>
                <a:ea typeface="Lora"/>
                <a:cs typeface="Lora"/>
                <a:sym typeface="Lora"/>
              </a:rPr>
              <a:t>One suggestion is to draw out our board the way you see it and conduct a paper prototype of it.  Figure out the puzzle before even moving Cuby and </a:t>
            </a:r>
            <a:r>
              <a:rPr lang="en-US" sz="2000" dirty="0">
                <a:latin typeface="Lora"/>
                <a:ea typeface="Lora"/>
                <a:cs typeface="Lora"/>
                <a:sym typeface="Lora"/>
              </a:rPr>
              <a:t>Squaresome</a:t>
            </a:r>
            <a:r>
              <a:rPr lang="en" sz="2000" dirty="0">
                <a:latin typeface="Lora"/>
                <a:ea typeface="Lora"/>
                <a:cs typeface="Lora"/>
                <a:sym typeface="Lora"/>
              </a:rPr>
              <a:t>!</a:t>
            </a:r>
            <a:endParaRPr sz="2000" dirty="0">
              <a:latin typeface="Lora"/>
              <a:ea typeface="Lora"/>
              <a:cs typeface="Lora"/>
              <a:sym typeface="Lora"/>
            </a:endParaRPr>
          </a:p>
          <a:p>
            <a:pPr marL="0" lvl="0" indent="0" algn="l" rtl="0">
              <a:spcBef>
                <a:spcPts val="0"/>
              </a:spcBef>
              <a:spcAft>
                <a:spcPts val="0"/>
              </a:spcAft>
              <a:buNone/>
            </a:pPr>
            <a:endParaRPr sz="2000" dirty="0">
              <a:latin typeface="Lora"/>
              <a:ea typeface="Lora"/>
              <a:cs typeface="Lora"/>
              <a:sym typeface="Lora"/>
            </a:endParaRPr>
          </a:p>
          <a:p>
            <a:pPr marL="0" lvl="0" indent="0" algn="l" rtl="0">
              <a:spcBef>
                <a:spcPts val="0"/>
              </a:spcBef>
              <a:spcAft>
                <a:spcPts val="0"/>
              </a:spcAft>
              <a:buNone/>
            </a:pPr>
            <a:r>
              <a:rPr lang="en-US" sz="2000" dirty="0">
                <a:latin typeface="Lora"/>
                <a:ea typeface="Lora"/>
                <a:cs typeface="Lora"/>
                <a:sym typeface="Lora"/>
              </a:rPr>
              <a:t>If the player is having a lot of trouble with a level, he/she can open the “HowToBeatEachLevel.txt” file. The file contains information on what arrow keys need to be pressed in order to beat each level.</a:t>
            </a:r>
            <a:endParaRPr sz="2000" dirty="0">
              <a:latin typeface="Lora"/>
              <a:ea typeface="Lora"/>
              <a:cs typeface="Lora"/>
              <a:sym typeface="Lora"/>
            </a:endParaRPr>
          </a:p>
        </p:txBody>
      </p:sp>
      <p:sp>
        <p:nvSpPr>
          <p:cNvPr id="8" name="Rectangle 7">
            <a:extLst>
              <a:ext uri="{FF2B5EF4-FFF2-40B4-BE49-F238E27FC236}">
                <a16:creationId xmlns:a16="http://schemas.microsoft.com/office/drawing/2014/main" id="{9899B875-7EE8-49A5-BBCF-FD3F3935A224}"/>
              </a:ext>
            </a:extLst>
          </p:cNvPr>
          <p:cNvSpPr/>
          <p:nvPr/>
        </p:nvSpPr>
        <p:spPr>
          <a:xfrm>
            <a:off x="716972" y="506203"/>
            <a:ext cx="7710055" cy="646331"/>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Are there hints on how to play?</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2000" advTm="89200"/>
    </mc:Choice>
    <mc:Fallback xmlns="">
      <p:transition spd="slow" advTm="892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
        <p:cNvGrpSpPr/>
        <p:nvPr/>
      </p:nvGrpSpPr>
      <p:grpSpPr>
        <a:xfrm>
          <a:off x="0" y="0"/>
          <a:ext cx="0" cy="0"/>
          <a:chOff x="0" y="0"/>
          <a:chExt cx="0" cy="0"/>
        </a:xfrm>
      </p:grpSpPr>
      <p:sp>
        <p:nvSpPr>
          <p:cNvPr id="7" name="Google Shape;62;p14">
            <a:extLst>
              <a:ext uri="{FF2B5EF4-FFF2-40B4-BE49-F238E27FC236}">
                <a16:creationId xmlns:a16="http://schemas.microsoft.com/office/drawing/2014/main" id="{D26D746B-F233-4AD0-B7BD-1C6A64CB75D4}"/>
              </a:ext>
            </a:extLst>
          </p:cNvPr>
          <p:cNvSpPr/>
          <p:nvPr/>
        </p:nvSpPr>
        <p:spPr>
          <a:xfrm>
            <a:off x="227665" y="755073"/>
            <a:ext cx="8414400" cy="1149927"/>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2;p14">
            <a:extLst>
              <a:ext uri="{FF2B5EF4-FFF2-40B4-BE49-F238E27FC236}">
                <a16:creationId xmlns:a16="http://schemas.microsoft.com/office/drawing/2014/main" id="{70D31194-53BF-4287-8677-1D57AD7E55AF}"/>
              </a:ext>
            </a:extLst>
          </p:cNvPr>
          <p:cNvSpPr/>
          <p:nvPr/>
        </p:nvSpPr>
        <p:spPr>
          <a:xfrm>
            <a:off x="227775" y="3034144"/>
            <a:ext cx="8414400" cy="1751155"/>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txBox="1"/>
          <p:nvPr/>
        </p:nvSpPr>
        <p:spPr>
          <a:xfrm>
            <a:off x="294865" y="3117273"/>
            <a:ext cx="8347200" cy="15688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accent1">
                    <a:lumMod val="75000"/>
                  </a:schemeClr>
                </a:solidFill>
                <a:latin typeface="Lora"/>
                <a:ea typeface="Lora"/>
                <a:cs typeface="Lora"/>
                <a:sym typeface="Lora"/>
              </a:rPr>
              <a:t>Hardware Requirements:</a:t>
            </a:r>
            <a:endParaRPr sz="2000" b="1" dirty="0">
              <a:solidFill>
                <a:schemeClr val="accent1">
                  <a:lumMod val="75000"/>
                </a:schemeClr>
              </a:solidFill>
              <a:latin typeface="Lora"/>
              <a:ea typeface="Lora"/>
              <a:cs typeface="Lora"/>
              <a:sym typeface="Lora"/>
            </a:endParaRPr>
          </a:p>
          <a:p>
            <a:pPr marL="342900" lvl="0" indent="-342900" algn="l" rtl="0">
              <a:spcBef>
                <a:spcPts val="0"/>
              </a:spcBef>
              <a:spcAft>
                <a:spcPts val="0"/>
              </a:spcAft>
              <a:buClr>
                <a:schemeClr val="dk1"/>
              </a:buClr>
              <a:buSzPts val="1100"/>
              <a:buFont typeface="Arial" panose="020B0604020202020204" pitchFamily="34" charset="0"/>
              <a:buChar char="•"/>
            </a:pPr>
            <a:r>
              <a:rPr lang="en" sz="2000" dirty="0">
                <a:solidFill>
                  <a:schemeClr val="dk1"/>
                </a:solidFill>
                <a:latin typeface="Lora"/>
                <a:ea typeface="Lora"/>
                <a:cs typeface="Lora"/>
                <a:sym typeface="Lora"/>
              </a:rPr>
              <a:t>4 GB RAM</a:t>
            </a:r>
            <a:endParaRPr sz="2000" dirty="0">
              <a:solidFill>
                <a:schemeClr val="dk1"/>
              </a:solidFill>
              <a:latin typeface="Lora"/>
              <a:ea typeface="Lora"/>
              <a:cs typeface="Lora"/>
              <a:sym typeface="Lora"/>
            </a:endParaRPr>
          </a:p>
          <a:p>
            <a:pPr marL="342900" lvl="0" indent="-342900" algn="l" rtl="0">
              <a:spcBef>
                <a:spcPts val="0"/>
              </a:spcBef>
              <a:spcAft>
                <a:spcPts val="0"/>
              </a:spcAft>
              <a:buClr>
                <a:schemeClr val="dk1"/>
              </a:buClr>
              <a:buSzPts val="1100"/>
              <a:buFont typeface="Arial" panose="020B0604020202020204" pitchFamily="34" charset="0"/>
              <a:buChar char="•"/>
            </a:pPr>
            <a:r>
              <a:rPr lang="en" sz="2000" dirty="0">
                <a:solidFill>
                  <a:schemeClr val="dk1"/>
                </a:solidFill>
                <a:latin typeface="Lora"/>
                <a:ea typeface="Lora"/>
                <a:cs typeface="Lora"/>
                <a:sym typeface="Lora"/>
              </a:rPr>
              <a:t>250 MB of space on hard drive</a:t>
            </a:r>
            <a:endParaRPr sz="2000" dirty="0">
              <a:solidFill>
                <a:schemeClr val="dk1"/>
              </a:solidFill>
              <a:latin typeface="Lora"/>
              <a:ea typeface="Lora"/>
              <a:cs typeface="Lora"/>
              <a:sym typeface="Lora"/>
            </a:endParaRPr>
          </a:p>
          <a:p>
            <a:pPr marL="342900" lvl="0" indent="-342900" algn="l" rtl="0">
              <a:spcBef>
                <a:spcPts val="0"/>
              </a:spcBef>
              <a:spcAft>
                <a:spcPts val="0"/>
              </a:spcAft>
              <a:buClr>
                <a:schemeClr val="dk1"/>
              </a:buClr>
              <a:buSzPts val="1100"/>
              <a:buFont typeface="Arial" panose="020B0604020202020204" pitchFamily="34" charset="0"/>
              <a:buChar char="•"/>
            </a:pPr>
            <a:r>
              <a:rPr lang="en" sz="2000" dirty="0">
                <a:solidFill>
                  <a:schemeClr val="dk1"/>
                </a:solidFill>
                <a:latin typeface="Lora"/>
                <a:ea typeface="Lora"/>
                <a:cs typeface="Lora"/>
                <a:sym typeface="Lora"/>
              </a:rPr>
              <a:t>1.6 GHz processor</a:t>
            </a:r>
            <a:endParaRPr sz="2000" dirty="0">
              <a:latin typeface="Lora"/>
              <a:ea typeface="Lora"/>
              <a:cs typeface="Lora"/>
              <a:sym typeface="Lora"/>
            </a:endParaRPr>
          </a:p>
        </p:txBody>
      </p:sp>
      <p:sp>
        <p:nvSpPr>
          <p:cNvPr id="3" name="Rectangle 2">
            <a:extLst>
              <a:ext uri="{FF2B5EF4-FFF2-40B4-BE49-F238E27FC236}">
                <a16:creationId xmlns:a16="http://schemas.microsoft.com/office/drawing/2014/main" id="{582F2986-6692-42CF-9D70-71E839E7CACC}"/>
              </a:ext>
            </a:extLst>
          </p:cNvPr>
          <p:cNvSpPr/>
          <p:nvPr/>
        </p:nvSpPr>
        <p:spPr>
          <a:xfrm>
            <a:off x="294865" y="862193"/>
            <a:ext cx="8114844" cy="800219"/>
          </a:xfrm>
          <a:prstGeom prst="rect">
            <a:avLst/>
          </a:prstGeom>
        </p:spPr>
        <p:txBody>
          <a:bodyPr wrap="square">
            <a:spAutoFit/>
          </a:bodyPr>
          <a:lstStyle/>
          <a:p>
            <a:pPr lvl="0"/>
            <a:r>
              <a:rPr lang="en-US" sz="1800" b="1" dirty="0">
                <a:solidFill>
                  <a:schemeClr val="accent1">
                    <a:lumMod val="75000"/>
                  </a:schemeClr>
                </a:solidFill>
                <a:latin typeface="Lora"/>
                <a:ea typeface="Lora"/>
                <a:cs typeface="Lora"/>
                <a:sym typeface="Lora"/>
              </a:rPr>
              <a:t>Software:</a:t>
            </a:r>
          </a:p>
          <a:p>
            <a:pPr lvl="0"/>
            <a:r>
              <a:rPr lang="en-US" dirty="0">
                <a:latin typeface="Lora"/>
                <a:ea typeface="Lora"/>
                <a:cs typeface="Lora"/>
                <a:sym typeface="Lora"/>
              </a:rPr>
              <a:t>The game was developed using the Unity Game engine.  This program can be executed via a .exe file from a file that will be provided to the player upon downloading our game.</a:t>
            </a:r>
          </a:p>
        </p:txBody>
      </p:sp>
    </p:spTree>
  </p:cSld>
  <p:clrMapOvr>
    <a:masterClrMapping/>
  </p:clrMapOvr>
  <mc:AlternateContent xmlns:mc="http://schemas.openxmlformats.org/markup-compatibility/2006" xmlns:p14="http://schemas.microsoft.com/office/powerpoint/2010/main">
    <mc:Choice Requires="p14">
      <p:transition spd="slow" p14:dur="2000" advTm="14029"/>
    </mc:Choice>
    <mc:Fallback xmlns="">
      <p:transition spd="slow" advTm="1402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4"/>
        <p:cNvGrpSpPr/>
        <p:nvPr/>
      </p:nvGrpSpPr>
      <p:grpSpPr>
        <a:xfrm>
          <a:off x="0" y="0"/>
          <a:ext cx="0" cy="0"/>
          <a:chOff x="0" y="0"/>
          <a:chExt cx="0" cy="0"/>
        </a:xfrm>
      </p:grpSpPr>
      <p:sp>
        <p:nvSpPr>
          <p:cNvPr id="5" name="Google Shape;62;p14">
            <a:extLst>
              <a:ext uri="{FF2B5EF4-FFF2-40B4-BE49-F238E27FC236}">
                <a16:creationId xmlns:a16="http://schemas.microsoft.com/office/drawing/2014/main" id="{BD594229-1D4A-42BE-A8BA-B25739E69C5B}"/>
              </a:ext>
            </a:extLst>
          </p:cNvPr>
          <p:cNvSpPr/>
          <p:nvPr/>
        </p:nvSpPr>
        <p:spPr>
          <a:xfrm>
            <a:off x="331310" y="2238935"/>
            <a:ext cx="8414400" cy="1983442"/>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498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p:nvPr/>
        </p:nvSpPr>
        <p:spPr>
          <a:xfrm>
            <a:off x="490818" y="2304030"/>
            <a:ext cx="8048066" cy="1918347"/>
          </a:xfrm>
          <a:prstGeom prst="rect">
            <a:avLst/>
          </a:prstGeom>
          <a:noFill/>
          <a:ln>
            <a:noFill/>
          </a:ln>
        </p:spPr>
        <p:txBody>
          <a:bodyPr spcFirstLastPara="1" wrap="square" lIns="91425" tIns="91425" rIns="91425" bIns="91425" anchor="t" anchorCtr="0">
            <a:noAutofit/>
          </a:bodyPr>
          <a:lstStyle/>
          <a:p>
            <a:r>
              <a:rPr lang="en-US" dirty="0"/>
              <a:t>This game is built using a turn by turn based algorithm style.  We are using a 2D array that is built from Tile objects. The Tile class holds a list of available movements. With each movement, we upgrade where each one of our characters is currently located in the array.  The algorithm would also test if a specific tile is an open circuit.  For example, a given tile could have Cuby on a specific tile with it also being an open circuit tile (the location where the cubes need to be to complete the level) and if it is, then the circuit is complete for Cuby.  This could be further added by saying if Cuby and Squaresome are both occupying an open circuit tile, then the level has been completed successfully.  </a:t>
            </a:r>
          </a:p>
        </p:txBody>
      </p:sp>
      <p:sp>
        <p:nvSpPr>
          <p:cNvPr id="6" name="Rectangle 5">
            <a:extLst>
              <a:ext uri="{FF2B5EF4-FFF2-40B4-BE49-F238E27FC236}">
                <a16:creationId xmlns:a16="http://schemas.microsoft.com/office/drawing/2014/main" id="{6E583CA4-9517-4D07-8C74-A3E5B2F79B31}"/>
              </a:ext>
            </a:extLst>
          </p:cNvPr>
          <p:cNvSpPr/>
          <p:nvPr/>
        </p:nvSpPr>
        <p:spPr>
          <a:xfrm>
            <a:off x="1416627" y="687160"/>
            <a:ext cx="6310746"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Algorithm Style</a:t>
            </a:r>
          </a:p>
        </p:txBody>
      </p:sp>
    </p:spTree>
  </p:cSld>
  <p:clrMapOvr>
    <a:masterClrMapping/>
  </p:clrMapOvr>
  <mc:AlternateContent xmlns:mc="http://schemas.openxmlformats.org/markup-compatibility/2006" xmlns:p14="http://schemas.microsoft.com/office/powerpoint/2010/main">
    <mc:Choice Requires="p14">
      <p:transition spd="slow" p14:dur="2000" advTm="49818"/>
    </mc:Choice>
    <mc:Fallback xmlns="">
      <p:transition spd="slow" advTm="498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4"/>
        <p:cNvGrpSpPr/>
        <p:nvPr/>
      </p:nvGrpSpPr>
      <p:grpSpPr>
        <a:xfrm>
          <a:off x="0" y="0"/>
          <a:ext cx="0" cy="0"/>
          <a:chOff x="0" y="0"/>
          <a:chExt cx="0" cy="0"/>
        </a:xfrm>
      </p:grpSpPr>
      <p:sp>
        <p:nvSpPr>
          <p:cNvPr id="5" name="Google Shape;62;p14">
            <a:extLst>
              <a:ext uri="{FF2B5EF4-FFF2-40B4-BE49-F238E27FC236}">
                <a16:creationId xmlns:a16="http://schemas.microsoft.com/office/drawing/2014/main" id="{BD594229-1D4A-42BE-A8BA-B25739E69C5B}"/>
              </a:ext>
            </a:extLst>
          </p:cNvPr>
          <p:cNvSpPr/>
          <p:nvPr/>
        </p:nvSpPr>
        <p:spPr>
          <a:xfrm>
            <a:off x="150734" y="1927512"/>
            <a:ext cx="8818454" cy="2557081"/>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498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p:nvPr/>
        </p:nvSpPr>
        <p:spPr>
          <a:xfrm>
            <a:off x="274512" y="2171701"/>
            <a:ext cx="8594976" cy="2205317"/>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The algorithm is also responsible for character movement. For example, if one of the cubes wanted to move to the right, it would look at the tile it’s currently on and see if the “right movement” is available or not. If it is available (i.e. no walls have been placed there) then Cuby can move to the right.  </a:t>
            </a:r>
          </a:p>
          <a:p>
            <a:pPr marL="285750" indent="-285750">
              <a:buFont typeface="Arial" panose="020B0604020202020204" pitchFamily="34" charset="0"/>
              <a:buChar char="•"/>
            </a:pPr>
            <a:r>
              <a:rPr lang="en-US" dirty="0"/>
              <a:t>One final example of our algorithm is controlling how Cuby and Squaresome would handle moving in the same direction where one is in the next position of the other. Say Cuby and Squaresome are on two tiles next to each other.  Cuby wants to move right, but the tile is currently occupied by Squaresome.  Our algorithm would test Squaresome’s movement first.  If Squaresome can move to the right, so can Cuby.  However, if Squaresome cannot move to the right, Cuby won’t be able to execute his movement as well.</a:t>
            </a:r>
            <a:endParaRPr lang="en-US" sz="1600" dirty="0">
              <a:latin typeface="Lora"/>
              <a:ea typeface="Lora"/>
              <a:cs typeface="Lora"/>
              <a:sym typeface="Lora"/>
            </a:endParaRPr>
          </a:p>
        </p:txBody>
      </p:sp>
      <p:sp>
        <p:nvSpPr>
          <p:cNvPr id="6" name="Rectangle 5">
            <a:extLst>
              <a:ext uri="{FF2B5EF4-FFF2-40B4-BE49-F238E27FC236}">
                <a16:creationId xmlns:a16="http://schemas.microsoft.com/office/drawing/2014/main" id="{6E583CA4-9517-4D07-8C74-A3E5B2F79B31}"/>
              </a:ext>
            </a:extLst>
          </p:cNvPr>
          <p:cNvSpPr/>
          <p:nvPr/>
        </p:nvSpPr>
        <p:spPr>
          <a:xfrm>
            <a:off x="2263791" y="658907"/>
            <a:ext cx="6310746"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Algorithm Style </a:t>
            </a:r>
            <a:r>
              <a:rPr lang="en-US" sz="2400" b="0" cap="none" spc="0" dirty="0">
                <a:ln w="0"/>
                <a:solidFill>
                  <a:schemeClr val="accent1"/>
                </a:solidFill>
                <a:effectLst>
                  <a:outerShdw blurRad="38100" dist="25400" dir="5400000" algn="ctr" rotWithShape="0">
                    <a:srgbClr val="6E747A">
                      <a:alpha val="43000"/>
                    </a:srgbClr>
                  </a:outerShdw>
                </a:effectLst>
              </a:rPr>
              <a:t>(continued)</a:t>
            </a:r>
            <a:endParaRPr lang="en-US" sz="4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2146420"/>
      </p:ext>
    </p:extLst>
  </p:cSld>
  <p:clrMapOvr>
    <a:masterClrMapping/>
  </p:clrMapOvr>
  <mc:AlternateContent xmlns:mc="http://schemas.openxmlformats.org/markup-compatibility/2006" xmlns:p14="http://schemas.microsoft.com/office/powerpoint/2010/main">
    <mc:Choice Requires="p14">
      <p:transition spd="slow" p14:dur="2000" advTm="49818"/>
    </mc:Choice>
    <mc:Fallback xmlns="">
      <p:transition spd="slow" advTm="4981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lose up of a screen&#10;&#10;Description automatically generated">
            <a:extLst>
              <a:ext uri="{FF2B5EF4-FFF2-40B4-BE49-F238E27FC236}">
                <a16:creationId xmlns:a16="http://schemas.microsoft.com/office/drawing/2014/main" id="{63B9BB9C-DB93-4F88-BB54-F8F11808CC74}"/>
              </a:ext>
            </a:extLst>
          </p:cNvPr>
          <p:cNvPicPr>
            <a:picLocks noChangeAspect="1"/>
          </p:cNvPicPr>
          <p:nvPr/>
        </p:nvPicPr>
        <p:blipFill rotWithShape="1">
          <a:blip r:embed="rId3"/>
          <a:srcRect l="1512" t="1355" r="1324"/>
          <a:stretch/>
        </p:blipFill>
        <p:spPr>
          <a:xfrm>
            <a:off x="1678546" y="1264023"/>
            <a:ext cx="3207184" cy="1876763"/>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040752A8-1775-4722-B4CB-D0106A46E150}"/>
              </a:ext>
            </a:extLst>
          </p:cNvPr>
          <p:cNvPicPr>
            <a:picLocks noChangeAspect="1"/>
          </p:cNvPicPr>
          <p:nvPr/>
        </p:nvPicPr>
        <p:blipFill rotWithShape="1">
          <a:blip r:embed="rId4"/>
          <a:srcRect l="14619" t="2180" r="9211" b="11293"/>
          <a:stretch/>
        </p:blipFill>
        <p:spPr>
          <a:xfrm>
            <a:off x="5861863" y="304107"/>
            <a:ext cx="2821294" cy="2405476"/>
          </a:xfrm>
          <a:prstGeom prst="rect">
            <a:avLst/>
          </a:prstGeom>
        </p:spPr>
      </p:pic>
      <p:sp>
        <p:nvSpPr>
          <p:cNvPr id="14" name="Rectangle 13">
            <a:extLst>
              <a:ext uri="{FF2B5EF4-FFF2-40B4-BE49-F238E27FC236}">
                <a16:creationId xmlns:a16="http://schemas.microsoft.com/office/drawing/2014/main" id="{7569B4C3-03B6-43CA-820C-CA9D9C36ED25}"/>
              </a:ext>
            </a:extLst>
          </p:cNvPr>
          <p:cNvSpPr/>
          <p:nvPr/>
        </p:nvSpPr>
        <p:spPr>
          <a:xfrm>
            <a:off x="0" y="110112"/>
            <a:ext cx="5191991"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Paper Prototypes:</a:t>
            </a:r>
          </a:p>
        </p:txBody>
      </p:sp>
      <p:pic>
        <p:nvPicPr>
          <p:cNvPr id="3" name="Picture 2">
            <a:extLst>
              <a:ext uri="{FF2B5EF4-FFF2-40B4-BE49-F238E27FC236}">
                <a16:creationId xmlns:a16="http://schemas.microsoft.com/office/drawing/2014/main" id="{DB402856-567B-4C56-9F2C-34CBFC75D002}"/>
              </a:ext>
            </a:extLst>
          </p:cNvPr>
          <p:cNvPicPr>
            <a:picLocks noChangeAspect="1"/>
          </p:cNvPicPr>
          <p:nvPr/>
        </p:nvPicPr>
        <p:blipFill rotWithShape="1">
          <a:blip r:embed="rId5"/>
          <a:srcRect l="20654" r="11736"/>
          <a:stretch/>
        </p:blipFill>
        <p:spPr>
          <a:xfrm rot="5400000">
            <a:off x="7451053" y="336593"/>
            <a:ext cx="929459" cy="1031048"/>
          </a:xfrm>
          <a:prstGeom prst="rect">
            <a:avLst/>
          </a:prstGeom>
        </p:spPr>
      </p:pic>
      <p:pic>
        <p:nvPicPr>
          <p:cNvPr id="8" name="Picture 7">
            <a:extLst>
              <a:ext uri="{FF2B5EF4-FFF2-40B4-BE49-F238E27FC236}">
                <a16:creationId xmlns:a16="http://schemas.microsoft.com/office/drawing/2014/main" id="{A6CA9CEE-DBB4-46CA-955B-BFC8863E80EB}"/>
              </a:ext>
            </a:extLst>
          </p:cNvPr>
          <p:cNvPicPr>
            <a:picLocks noChangeAspect="1"/>
          </p:cNvPicPr>
          <p:nvPr/>
        </p:nvPicPr>
        <p:blipFill>
          <a:blip r:embed="rId6"/>
          <a:stretch>
            <a:fillRect/>
          </a:stretch>
        </p:blipFill>
        <p:spPr>
          <a:xfrm>
            <a:off x="6112271" y="3935964"/>
            <a:ext cx="1017584" cy="1017584"/>
          </a:xfrm>
          <a:prstGeom prst="rect">
            <a:avLst/>
          </a:prstGeom>
        </p:spPr>
      </p:pic>
      <p:pic>
        <p:nvPicPr>
          <p:cNvPr id="9" name="Picture 8">
            <a:extLst>
              <a:ext uri="{FF2B5EF4-FFF2-40B4-BE49-F238E27FC236}">
                <a16:creationId xmlns:a16="http://schemas.microsoft.com/office/drawing/2014/main" id="{F6B50A9A-63EA-43FE-982B-1E237A627140}"/>
              </a:ext>
            </a:extLst>
          </p:cNvPr>
          <p:cNvPicPr>
            <a:picLocks noChangeAspect="1"/>
          </p:cNvPicPr>
          <p:nvPr/>
        </p:nvPicPr>
        <p:blipFill>
          <a:blip r:embed="rId7"/>
          <a:stretch>
            <a:fillRect/>
          </a:stretch>
        </p:blipFill>
        <p:spPr>
          <a:xfrm>
            <a:off x="6112271" y="2855096"/>
            <a:ext cx="1017584" cy="1017584"/>
          </a:xfrm>
          <a:prstGeom prst="rect">
            <a:avLst/>
          </a:prstGeom>
        </p:spPr>
      </p:pic>
      <p:pic>
        <p:nvPicPr>
          <p:cNvPr id="10" name="Picture 9">
            <a:extLst>
              <a:ext uri="{FF2B5EF4-FFF2-40B4-BE49-F238E27FC236}">
                <a16:creationId xmlns:a16="http://schemas.microsoft.com/office/drawing/2014/main" id="{4B8A581E-E463-4C50-8A9E-E92612741CCB}"/>
              </a:ext>
            </a:extLst>
          </p:cNvPr>
          <p:cNvPicPr>
            <a:picLocks noChangeAspect="1"/>
          </p:cNvPicPr>
          <p:nvPr/>
        </p:nvPicPr>
        <p:blipFill>
          <a:blip r:embed="rId8"/>
          <a:stretch>
            <a:fillRect/>
          </a:stretch>
        </p:blipFill>
        <p:spPr>
          <a:xfrm>
            <a:off x="7413723" y="3935964"/>
            <a:ext cx="1017584" cy="1017584"/>
          </a:xfrm>
          <a:prstGeom prst="rect">
            <a:avLst/>
          </a:prstGeom>
        </p:spPr>
      </p:pic>
      <p:pic>
        <p:nvPicPr>
          <p:cNvPr id="11" name="Picture 10">
            <a:extLst>
              <a:ext uri="{FF2B5EF4-FFF2-40B4-BE49-F238E27FC236}">
                <a16:creationId xmlns:a16="http://schemas.microsoft.com/office/drawing/2014/main" id="{DB8DB4BA-35E3-486F-999B-4FFE9017195E}"/>
              </a:ext>
            </a:extLst>
          </p:cNvPr>
          <p:cNvPicPr>
            <a:picLocks noChangeAspect="1"/>
          </p:cNvPicPr>
          <p:nvPr/>
        </p:nvPicPr>
        <p:blipFill>
          <a:blip r:embed="rId9"/>
          <a:stretch>
            <a:fillRect/>
          </a:stretch>
        </p:blipFill>
        <p:spPr>
          <a:xfrm>
            <a:off x="7413723" y="2855096"/>
            <a:ext cx="1017584" cy="1017584"/>
          </a:xfrm>
          <a:prstGeom prst="rect">
            <a:avLst/>
          </a:prstGeom>
        </p:spPr>
      </p:pic>
      <p:pic>
        <p:nvPicPr>
          <p:cNvPr id="6" name="Picture 5">
            <a:extLst>
              <a:ext uri="{FF2B5EF4-FFF2-40B4-BE49-F238E27FC236}">
                <a16:creationId xmlns:a16="http://schemas.microsoft.com/office/drawing/2014/main" id="{BEB8F057-2D66-4980-B4B4-CC5391A8178F}"/>
              </a:ext>
            </a:extLst>
          </p:cNvPr>
          <p:cNvPicPr>
            <a:picLocks noChangeAspect="1"/>
          </p:cNvPicPr>
          <p:nvPr/>
        </p:nvPicPr>
        <p:blipFill rotWithShape="1">
          <a:blip r:embed="rId10"/>
          <a:srcRect l="16716" t="3704" r="15931" b="4041"/>
          <a:stretch/>
        </p:blipFill>
        <p:spPr>
          <a:xfrm>
            <a:off x="1678546" y="3189434"/>
            <a:ext cx="2289668" cy="1764114"/>
          </a:xfrm>
          <a:prstGeom prst="rect">
            <a:avLst/>
          </a:prstGeom>
        </p:spPr>
      </p:pic>
      <p:sp>
        <p:nvSpPr>
          <p:cNvPr id="15" name="Rectangle 14">
            <a:extLst>
              <a:ext uri="{FF2B5EF4-FFF2-40B4-BE49-F238E27FC236}">
                <a16:creationId xmlns:a16="http://schemas.microsoft.com/office/drawing/2014/main" id="{E794651D-5132-4DFF-B22C-0BD5AAF54A4A}"/>
              </a:ext>
            </a:extLst>
          </p:cNvPr>
          <p:cNvSpPr/>
          <p:nvPr/>
        </p:nvSpPr>
        <p:spPr>
          <a:xfrm>
            <a:off x="193448" y="2855096"/>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2</a:t>
            </a:r>
          </a:p>
        </p:txBody>
      </p:sp>
    </p:spTree>
    <p:extLst>
      <p:ext uri="{BB962C8B-B14F-4D97-AF65-F5344CB8AC3E}">
        <p14:creationId xmlns:p14="http://schemas.microsoft.com/office/powerpoint/2010/main" val="353924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0E1062-870A-43BC-980C-1AE9E3D64856}"/>
              </a:ext>
            </a:extLst>
          </p:cNvPr>
          <p:cNvPicPr>
            <a:picLocks noChangeAspect="1"/>
          </p:cNvPicPr>
          <p:nvPr/>
        </p:nvPicPr>
        <p:blipFill rotWithShape="1">
          <a:blip r:embed="rId3"/>
          <a:srcRect t="13726" r="45719" b="16794"/>
          <a:stretch/>
        </p:blipFill>
        <p:spPr>
          <a:xfrm>
            <a:off x="6274920" y="128293"/>
            <a:ext cx="2512190" cy="2411735"/>
          </a:xfrm>
          <a:prstGeom prst="rect">
            <a:avLst/>
          </a:prstGeom>
        </p:spPr>
      </p:pic>
      <p:pic>
        <p:nvPicPr>
          <p:cNvPr id="13" name="Picture 12">
            <a:extLst>
              <a:ext uri="{FF2B5EF4-FFF2-40B4-BE49-F238E27FC236}">
                <a16:creationId xmlns:a16="http://schemas.microsoft.com/office/drawing/2014/main" id="{CE145ED1-49A4-41EB-B444-8CC60F1036DA}"/>
              </a:ext>
            </a:extLst>
          </p:cNvPr>
          <p:cNvPicPr>
            <a:picLocks noChangeAspect="1"/>
          </p:cNvPicPr>
          <p:nvPr/>
        </p:nvPicPr>
        <p:blipFill rotWithShape="1">
          <a:blip r:embed="rId4"/>
          <a:srcRect l="8474" t="14114" r="44755" b="32119"/>
          <a:stretch/>
        </p:blipFill>
        <p:spPr>
          <a:xfrm>
            <a:off x="112523" y="2490938"/>
            <a:ext cx="2259672" cy="1948267"/>
          </a:xfrm>
          <a:prstGeom prst="rect">
            <a:avLst/>
          </a:prstGeom>
        </p:spPr>
      </p:pic>
      <p:sp>
        <p:nvSpPr>
          <p:cNvPr id="8" name="Rectangle 7">
            <a:extLst>
              <a:ext uri="{FF2B5EF4-FFF2-40B4-BE49-F238E27FC236}">
                <a16:creationId xmlns:a16="http://schemas.microsoft.com/office/drawing/2014/main" id="{123FB7FD-49F6-4E7D-B62D-A4DE941F1775}"/>
              </a:ext>
            </a:extLst>
          </p:cNvPr>
          <p:cNvSpPr/>
          <p:nvPr/>
        </p:nvSpPr>
        <p:spPr>
          <a:xfrm>
            <a:off x="195389" y="191936"/>
            <a:ext cx="5102751" cy="1569660"/>
          </a:xfrm>
          <a:prstGeom prst="rect">
            <a:avLst/>
          </a:prstGeom>
          <a:noFill/>
          <a:effectLst>
            <a:outerShdw blurRad="63500" dist="50800" dir="6600000" algn="ctr" rotWithShape="0">
              <a:schemeClr val="tx1"/>
            </a:outerShdw>
          </a:effectLst>
        </p:spPr>
        <p:txBody>
          <a:bodyPr wrap="square" lIns="91440" tIns="45720" rIns="91440" bIns="45720">
            <a:spAutoFit/>
          </a:bodyPr>
          <a:lstStyle/>
          <a:p>
            <a:r>
              <a:rPr lang="en-US" sz="4800" b="0" cap="none" spc="0" dirty="0">
                <a:ln w="0"/>
                <a:solidFill>
                  <a:schemeClr val="accent1"/>
                </a:solidFill>
                <a:effectLst>
                  <a:outerShdw blurRad="38100" dist="25400" dir="5400000" algn="ctr" rotWithShape="0">
                    <a:srgbClr val="6E747A">
                      <a:alpha val="43000"/>
                    </a:srgbClr>
                  </a:outerShdw>
                </a:effectLst>
              </a:rPr>
              <a:t>Prototypes of </a:t>
            </a:r>
            <a:br>
              <a:rPr lang="en-US" sz="4800" b="0" cap="none" spc="0" dirty="0">
                <a:ln w="0"/>
                <a:solidFill>
                  <a:schemeClr val="accent1"/>
                </a:solidFill>
                <a:effectLst>
                  <a:outerShdw blurRad="38100" dist="25400" dir="5400000" algn="ctr" rotWithShape="0">
                    <a:srgbClr val="6E747A">
                      <a:alpha val="43000"/>
                    </a:srgbClr>
                  </a:outerShdw>
                </a:effectLst>
              </a:rPr>
            </a:br>
            <a:r>
              <a:rPr lang="en-US" sz="4800" b="0" cap="none" spc="0" dirty="0">
                <a:ln w="0"/>
                <a:solidFill>
                  <a:schemeClr val="accent1"/>
                </a:solidFill>
                <a:effectLst>
                  <a:outerShdw blurRad="38100" dist="25400" dir="5400000" algn="ctr" rotWithShape="0">
                    <a:srgbClr val="6E747A">
                      <a:alpha val="43000"/>
                    </a:srgbClr>
                  </a:outerShdw>
                </a:effectLst>
              </a:rPr>
              <a:t>levels 3</a:t>
            </a:r>
            <a:r>
              <a:rPr lang="en-US" sz="4800" dirty="0">
                <a:ln w="0"/>
                <a:solidFill>
                  <a:schemeClr val="accent1"/>
                </a:solidFill>
                <a:effectLst>
                  <a:outerShdw blurRad="38100" dist="25400" dir="5400000" algn="ctr" rotWithShape="0">
                    <a:srgbClr val="6E747A">
                      <a:alpha val="43000"/>
                    </a:srgbClr>
                  </a:outerShdw>
                </a:effectLst>
              </a:rPr>
              <a:t> and</a:t>
            </a:r>
            <a:r>
              <a:rPr lang="en-US" sz="4800" b="0" cap="none" spc="0" dirty="0">
                <a:ln w="0"/>
                <a:solidFill>
                  <a:schemeClr val="accent1"/>
                </a:solidFill>
                <a:effectLst>
                  <a:outerShdw blurRad="38100" dist="25400" dir="5400000" algn="ctr" rotWithShape="0">
                    <a:srgbClr val="6E747A">
                      <a:alpha val="43000"/>
                    </a:srgbClr>
                  </a:outerShdw>
                </a:effectLst>
              </a:rPr>
              <a:t> 4:</a:t>
            </a:r>
          </a:p>
        </p:txBody>
      </p:sp>
      <p:pic>
        <p:nvPicPr>
          <p:cNvPr id="5" name="Picture 4">
            <a:extLst>
              <a:ext uri="{FF2B5EF4-FFF2-40B4-BE49-F238E27FC236}">
                <a16:creationId xmlns:a16="http://schemas.microsoft.com/office/drawing/2014/main" id="{380C04DD-7E24-4247-8AC2-B7D1C1A87762}"/>
              </a:ext>
            </a:extLst>
          </p:cNvPr>
          <p:cNvPicPr>
            <a:picLocks noChangeAspect="1"/>
          </p:cNvPicPr>
          <p:nvPr/>
        </p:nvPicPr>
        <p:blipFill rotWithShape="1">
          <a:blip r:embed="rId5"/>
          <a:srcRect l="17108" t="6493" r="16054" b="3674"/>
          <a:stretch/>
        </p:blipFill>
        <p:spPr>
          <a:xfrm>
            <a:off x="2482812" y="2490938"/>
            <a:ext cx="2576974" cy="1948267"/>
          </a:xfrm>
          <a:prstGeom prst="rect">
            <a:avLst/>
          </a:prstGeom>
        </p:spPr>
      </p:pic>
      <p:pic>
        <p:nvPicPr>
          <p:cNvPr id="6" name="Picture 5">
            <a:extLst>
              <a:ext uri="{FF2B5EF4-FFF2-40B4-BE49-F238E27FC236}">
                <a16:creationId xmlns:a16="http://schemas.microsoft.com/office/drawing/2014/main" id="{A09195CC-39D5-4C48-8889-56C8076F5121}"/>
              </a:ext>
            </a:extLst>
          </p:cNvPr>
          <p:cNvPicPr>
            <a:picLocks noChangeAspect="1"/>
          </p:cNvPicPr>
          <p:nvPr/>
        </p:nvPicPr>
        <p:blipFill rotWithShape="1">
          <a:blip r:embed="rId6"/>
          <a:srcRect l="23235" t="3529" r="22672" b="3326"/>
          <a:stretch/>
        </p:blipFill>
        <p:spPr>
          <a:xfrm>
            <a:off x="6274920" y="2662262"/>
            <a:ext cx="2469981" cy="2392441"/>
          </a:xfrm>
          <a:prstGeom prst="rect">
            <a:avLst/>
          </a:prstGeom>
        </p:spPr>
      </p:pic>
      <p:sp>
        <p:nvSpPr>
          <p:cNvPr id="7" name="Rectangle 6">
            <a:extLst>
              <a:ext uri="{FF2B5EF4-FFF2-40B4-BE49-F238E27FC236}">
                <a16:creationId xmlns:a16="http://schemas.microsoft.com/office/drawing/2014/main" id="{79CDB378-0944-4F27-B554-9E0FE7802AA4}"/>
              </a:ext>
            </a:extLst>
          </p:cNvPr>
          <p:cNvSpPr/>
          <p:nvPr/>
        </p:nvSpPr>
        <p:spPr>
          <a:xfrm>
            <a:off x="-424871" y="2090828"/>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3</a:t>
            </a:r>
          </a:p>
        </p:txBody>
      </p:sp>
      <p:sp>
        <p:nvSpPr>
          <p:cNvPr id="9" name="Rectangle 8">
            <a:extLst>
              <a:ext uri="{FF2B5EF4-FFF2-40B4-BE49-F238E27FC236}">
                <a16:creationId xmlns:a16="http://schemas.microsoft.com/office/drawing/2014/main" id="{8343A3F0-F0F6-40B6-B622-BFD93C4C3049}"/>
              </a:ext>
            </a:extLst>
          </p:cNvPr>
          <p:cNvSpPr/>
          <p:nvPr/>
        </p:nvSpPr>
        <p:spPr>
          <a:xfrm>
            <a:off x="5763913" y="2603473"/>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4</a:t>
            </a:r>
          </a:p>
        </p:txBody>
      </p:sp>
    </p:spTree>
    <p:extLst>
      <p:ext uri="{BB962C8B-B14F-4D97-AF65-F5344CB8AC3E}">
        <p14:creationId xmlns:p14="http://schemas.microsoft.com/office/powerpoint/2010/main" val="228477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3FB7FD-49F6-4E7D-B62D-A4DE941F1775}"/>
              </a:ext>
            </a:extLst>
          </p:cNvPr>
          <p:cNvSpPr/>
          <p:nvPr/>
        </p:nvSpPr>
        <p:spPr>
          <a:xfrm>
            <a:off x="2528455" y="2110085"/>
            <a:ext cx="4087090" cy="92333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pic>
        <p:nvPicPr>
          <p:cNvPr id="3" name="Picture 2">
            <a:extLst>
              <a:ext uri="{FF2B5EF4-FFF2-40B4-BE49-F238E27FC236}">
                <a16:creationId xmlns:a16="http://schemas.microsoft.com/office/drawing/2014/main" id="{0EAAC796-20B3-4463-A055-5D3777E3473C}"/>
              </a:ext>
            </a:extLst>
          </p:cNvPr>
          <p:cNvPicPr>
            <a:picLocks noChangeAspect="1"/>
          </p:cNvPicPr>
          <p:nvPr/>
        </p:nvPicPr>
        <p:blipFill>
          <a:blip r:embed="rId3"/>
          <a:stretch>
            <a:fillRect/>
          </a:stretch>
        </p:blipFill>
        <p:spPr>
          <a:xfrm>
            <a:off x="1108361" y="1809748"/>
            <a:ext cx="1524003" cy="1524003"/>
          </a:xfrm>
          <a:prstGeom prst="rect">
            <a:avLst/>
          </a:prstGeom>
        </p:spPr>
      </p:pic>
      <p:pic>
        <p:nvPicPr>
          <p:cNvPr id="7" name="Picture 6">
            <a:extLst>
              <a:ext uri="{FF2B5EF4-FFF2-40B4-BE49-F238E27FC236}">
                <a16:creationId xmlns:a16="http://schemas.microsoft.com/office/drawing/2014/main" id="{50D08901-8784-4D0B-9939-7943A2D1534E}"/>
              </a:ext>
            </a:extLst>
          </p:cNvPr>
          <p:cNvPicPr>
            <a:picLocks noChangeAspect="1"/>
          </p:cNvPicPr>
          <p:nvPr/>
        </p:nvPicPr>
        <p:blipFill>
          <a:blip r:embed="rId4"/>
          <a:stretch>
            <a:fillRect/>
          </a:stretch>
        </p:blipFill>
        <p:spPr>
          <a:xfrm>
            <a:off x="6511636" y="1799751"/>
            <a:ext cx="1524003" cy="1524003"/>
          </a:xfrm>
          <a:prstGeom prst="rect">
            <a:avLst/>
          </a:prstGeom>
        </p:spPr>
      </p:pic>
      <p:pic>
        <p:nvPicPr>
          <p:cNvPr id="4" name="Picture 3">
            <a:extLst>
              <a:ext uri="{FF2B5EF4-FFF2-40B4-BE49-F238E27FC236}">
                <a16:creationId xmlns:a16="http://schemas.microsoft.com/office/drawing/2014/main" id="{4D69BA22-86BF-4C3E-BC50-6AF437CB61C8}"/>
              </a:ext>
            </a:extLst>
          </p:cNvPr>
          <p:cNvPicPr>
            <a:picLocks noChangeAspect="1"/>
          </p:cNvPicPr>
          <p:nvPr/>
        </p:nvPicPr>
        <p:blipFill>
          <a:blip r:embed="rId5"/>
          <a:stretch>
            <a:fillRect/>
          </a:stretch>
        </p:blipFill>
        <p:spPr>
          <a:xfrm>
            <a:off x="3809998" y="196086"/>
            <a:ext cx="1524003" cy="1524003"/>
          </a:xfrm>
          <a:prstGeom prst="rect">
            <a:avLst/>
          </a:prstGeom>
        </p:spPr>
      </p:pic>
      <p:pic>
        <p:nvPicPr>
          <p:cNvPr id="6" name="Picture 5">
            <a:extLst>
              <a:ext uri="{FF2B5EF4-FFF2-40B4-BE49-F238E27FC236}">
                <a16:creationId xmlns:a16="http://schemas.microsoft.com/office/drawing/2014/main" id="{FED15762-029D-47AD-BAF8-90C92B655DFE}"/>
              </a:ext>
            </a:extLst>
          </p:cNvPr>
          <p:cNvPicPr>
            <a:picLocks noChangeAspect="1"/>
          </p:cNvPicPr>
          <p:nvPr/>
        </p:nvPicPr>
        <p:blipFill>
          <a:blip r:embed="rId6"/>
          <a:stretch>
            <a:fillRect/>
          </a:stretch>
        </p:blipFill>
        <p:spPr>
          <a:xfrm>
            <a:off x="3809998" y="3423411"/>
            <a:ext cx="1524003" cy="1524003"/>
          </a:xfrm>
          <a:prstGeom prst="rect">
            <a:avLst/>
          </a:prstGeom>
        </p:spPr>
      </p:pic>
    </p:spTree>
    <p:extLst>
      <p:ext uri="{BB962C8B-B14F-4D97-AF65-F5344CB8AC3E}">
        <p14:creationId xmlns:p14="http://schemas.microsoft.com/office/powerpoint/2010/main" val="854449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1"/>
        <p:cNvGrpSpPr/>
        <p:nvPr/>
      </p:nvGrpSpPr>
      <p:grpSpPr>
        <a:xfrm>
          <a:off x="0" y="0"/>
          <a:ext cx="0" cy="0"/>
          <a:chOff x="0" y="0"/>
          <a:chExt cx="0" cy="0"/>
        </a:xfrm>
      </p:grpSpPr>
      <p:sp>
        <p:nvSpPr>
          <p:cNvPr id="62" name="Google Shape;62;p14"/>
          <p:cNvSpPr/>
          <p:nvPr/>
        </p:nvSpPr>
        <p:spPr>
          <a:xfrm>
            <a:off x="1149724" y="1048871"/>
            <a:ext cx="6770594" cy="3731558"/>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1438179" y="1205140"/>
            <a:ext cx="6482139" cy="3682865"/>
          </a:xfrm>
          <a:prstGeom prst="rect">
            <a:avLst/>
          </a:prstGeom>
          <a:noFill/>
          <a:ln>
            <a:noFill/>
          </a:ln>
        </p:spPr>
        <p:txBody>
          <a:bodyPr spcFirstLastPara="1" wrap="square" lIns="91425" tIns="91425" rIns="91425" bIns="91425" anchor="t" anchorCtr="0">
            <a:noAutofit/>
          </a:bodyPr>
          <a:lstStyle/>
          <a:p>
            <a:r>
              <a:rPr lang="en-US" dirty="0"/>
              <a:t>The year was 1879. Thomas Edison discovered a way to use electricity to light up buildings instead of using candles.  His first invention used a platinum filament.  However, in the summer of 1880 Edison decided to use carbonized bamboo for his filament.  It was not until 1882 where he created his DC based power infrastructure, and this is where our story begins.</a:t>
            </a:r>
          </a:p>
          <a:p>
            <a:r>
              <a:rPr lang="en-US" dirty="0"/>
              <a:t>Word slowly began to spread around town of Thomas Edison and this fancy new way to control electric circuits to light the houses.  As word spread however, not everyone was happy. The console of Amish have been in discussions about this new technology.  They decided to kidnap Thomas Edison and prevent his knowledge from coming out to more people than it has already reached.</a:t>
            </a:r>
          </a:p>
          <a:p>
            <a:r>
              <a:rPr lang="en-US" dirty="0"/>
              <a:t>One night, Thomas Edison was figuring out a way to allow electric currents to communicate to one another on higher lengths. It was on this night, three people of the Amish council broke into his house, drugged him, and carried his passed-out body to their home.</a:t>
            </a:r>
          </a:p>
        </p:txBody>
      </p:sp>
      <p:sp>
        <p:nvSpPr>
          <p:cNvPr id="2" name="Rectangle 1">
            <a:extLst>
              <a:ext uri="{FF2B5EF4-FFF2-40B4-BE49-F238E27FC236}">
                <a16:creationId xmlns:a16="http://schemas.microsoft.com/office/drawing/2014/main" id="{5749A3C3-5123-4A64-9C03-A6AAF535FAE5}"/>
              </a:ext>
            </a:extLst>
          </p:cNvPr>
          <p:cNvSpPr/>
          <p:nvPr/>
        </p:nvSpPr>
        <p:spPr>
          <a:xfrm>
            <a:off x="2760372" y="38537"/>
            <a:ext cx="3363060"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Backstory</a:t>
            </a:r>
          </a:p>
        </p:txBody>
      </p:sp>
    </p:spTree>
  </p:cSld>
  <p:clrMapOvr>
    <a:masterClrMapping/>
  </p:clrMapOvr>
  <mc:AlternateContent xmlns:mc="http://schemas.openxmlformats.org/markup-compatibility/2006" xmlns:p14="http://schemas.microsoft.com/office/powerpoint/2010/main">
    <mc:Choice Requires="p14">
      <p:transition spd="slow" p14:dur="2000" advTm="84159"/>
    </mc:Choice>
    <mc:Fallback xmlns="">
      <p:transition spd="slow" advTm="8415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7"/>
        <p:cNvGrpSpPr/>
        <p:nvPr/>
      </p:nvGrpSpPr>
      <p:grpSpPr>
        <a:xfrm>
          <a:off x="0" y="0"/>
          <a:ext cx="0" cy="0"/>
          <a:chOff x="0" y="0"/>
          <a:chExt cx="0" cy="0"/>
        </a:xfrm>
      </p:grpSpPr>
      <p:sp>
        <p:nvSpPr>
          <p:cNvPr id="5" name="Google Shape;62;p14">
            <a:extLst>
              <a:ext uri="{FF2B5EF4-FFF2-40B4-BE49-F238E27FC236}">
                <a16:creationId xmlns:a16="http://schemas.microsoft.com/office/drawing/2014/main" id="{5841CA48-C427-42B5-8E58-0A7D84356DC0}"/>
              </a:ext>
            </a:extLst>
          </p:cNvPr>
          <p:cNvSpPr/>
          <p:nvPr/>
        </p:nvSpPr>
        <p:spPr>
          <a:xfrm>
            <a:off x="1714500" y="1304365"/>
            <a:ext cx="5399197" cy="3166782"/>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p:nvPr/>
        </p:nvSpPr>
        <p:spPr>
          <a:xfrm>
            <a:off x="2030303" y="1236269"/>
            <a:ext cx="4928550" cy="3302114"/>
          </a:xfrm>
          <a:prstGeom prst="rect">
            <a:avLst/>
          </a:prstGeom>
          <a:noFill/>
          <a:ln>
            <a:noFill/>
          </a:ln>
        </p:spPr>
        <p:txBody>
          <a:bodyPr spcFirstLastPara="1" wrap="square" lIns="91425" tIns="91425" rIns="91425" bIns="91425" anchor="t" anchorCtr="0">
            <a:noAutofit/>
          </a:bodyPr>
          <a:lstStyle/>
          <a:p>
            <a:br>
              <a:rPr lang="en" sz="2000" dirty="0">
                <a:latin typeface="Lora"/>
                <a:ea typeface="Lora"/>
                <a:cs typeface="Lora"/>
                <a:sym typeface="Lora"/>
              </a:rPr>
            </a:br>
            <a:r>
              <a:rPr lang="en-US" dirty="0"/>
              <a:t>The next day, one of Edison’s friends came knocking on his door, but there was no response.  This continued for the following week until his friend chose to kick his door down and realized Edison was gone.  All Edison left behind were a couple of cubes and a note.  The note read “To whoever may find my latest creation, these are the answer to my final work.  You must take these cubes and place them on my circuits. Help guide them to the right places for my electric currents to work.”</a:t>
            </a:r>
          </a:p>
          <a:p>
            <a:r>
              <a:rPr lang="en-US" dirty="0"/>
              <a:t>So, his friend takes the cubes in hand and with the help from the player, we can save Thomas Edison from the Amish!</a:t>
            </a:r>
          </a:p>
        </p:txBody>
      </p:sp>
      <p:sp>
        <p:nvSpPr>
          <p:cNvPr id="6" name="Rectangle 5">
            <a:extLst>
              <a:ext uri="{FF2B5EF4-FFF2-40B4-BE49-F238E27FC236}">
                <a16:creationId xmlns:a16="http://schemas.microsoft.com/office/drawing/2014/main" id="{CC04C9F7-E47E-4FA6-87B2-43493D526CF4}"/>
              </a:ext>
            </a:extLst>
          </p:cNvPr>
          <p:cNvSpPr/>
          <p:nvPr/>
        </p:nvSpPr>
        <p:spPr>
          <a:xfrm>
            <a:off x="1416627" y="189618"/>
            <a:ext cx="6310746"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Story of our Game</a:t>
            </a:r>
          </a:p>
        </p:txBody>
      </p:sp>
    </p:spTree>
  </p:cSld>
  <p:clrMapOvr>
    <a:masterClrMapping/>
  </p:clrMapOvr>
  <mc:AlternateContent xmlns:mc="http://schemas.openxmlformats.org/markup-compatibility/2006" xmlns:p14="http://schemas.microsoft.com/office/powerpoint/2010/main">
    <mc:Choice Requires="p14">
      <p:transition spd="slow" p14:dur="2000" advTm="50921"/>
    </mc:Choice>
    <mc:Fallback xmlns="">
      <p:transition spd="slow" advTm="509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3"/>
        <p:cNvGrpSpPr/>
        <p:nvPr/>
      </p:nvGrpSpPr>
      <p:grpSpPr>
        <a:xfrm>
          <a:off x="0" y="0"/>
          <a:ext cx="0" cy="0"/>
          <a:chOff x="0" y="0"/>
          <a:chExt cx="0" cy="0"/>
        </a:xfrm>
      </p:grpSpPr>
      <p:sp>
        <p:nvSpPr>
          <p:cNvPr id="7" name="Google Shape;62;p14">
            <a:extLst>
              <a:ext uri="{FF2B5EF4-FFF2-40B4-BE49-F238E27FC236}">
                <a16:creationId xmlns:a16="http://schemas.microsoft.com/office/drawing/2014/main" id="{D3E64B69-3050-4AB8-A889-A350A12DC301}"/>
              </a:ext>
            </a:extLst>
          </p:cNvPr>
          <p:cNvSpPr/>
          <p:nvPr/>
        </p:nvSpPr>
        <p:spPr>
          <a:xfrm>
            <a:off x="227775" y="1080654"/>
            <a:ext cx="8647284" cy="3969328"/>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403302" y="1183107"/>
            <a:ext cx="8476659" cy="22379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Lora"/>
                <a:ea typeface="Lora"/>
                <a:cs typeface="Lora"/>
                <a:sym typeface="Lora"/>
              </a:rPr>
              <a:t>Our game is a top down perspective where </a:t>
            </a:r>
            <a:r>
              <a:rPr lang="en-US" sz="2000" dirty="0">
                <a:latin typeface="Lora"/>
                <a:ea typeface="Lora"/>
                <a:cs typeface="Lora"/>
                <a:sym typeface="Lora"/>
              </a:rPr>
              <a:t>all cubes </a:t>
            </a:r>
            <a:r>
              <a:rPr lang="en" sz="2000" dirty="0">
                <a:latin typeface="Lora"/>
                <a:ea typeface="Lora"/>
                <a:cs typeface="Lora"/>
                <a:sym typeface="Lora"/>
              </a:rPr>
              <a:t>are placed in predetermined locations. </a:t>
            </a:r>
            <a:r>
              <a:rPr lang="en-US" sz="2000" dirty="0">
                <a:latin typeface="Lora"/>
                <a:ea typeface="Lora"/>
                <a:cs typeface="Lora"/>
                <a:sym typeface="Lora"/>
              </a:rPr>
              <a:t>In order to beat the level, the cubes have to complete the circuit.</a:t>
            </a:r>
          </a:p>
          <a:p>
            <a:pPr marL="0" lvl="0" indent="0" algn="l" rtl="0">
              <a:spcBef>
                <a:spcPts val="0"/>
              </a:spcBef>
              <a:spcAft>
                <a:spcPts val="0"/>
              </a:spcAft>
              <a:buNone/>
            </a:pPr>
            <a:br>
              <a:rPr lang="en-US" sz="2000" dirty="0">
                <a:latin typeface="Lora"/>
                <a:ea typeface="Lora"/>
                <a:cs typeface="Lora"/>
                <a:sym typeface="Lora"/>
              </a:rPr>
            </a:br>
            <a:r>
              <a:rPr lang="en-US" sz="2000" dirty="0">
                <a:latin typeface="Lora"/>
                <a:ea typeface="Lora"/>
                <a:cs typeface="Lora"/>
                <a:sym typeface="Lora"/>
              </a:rPr>
              <a:t>The game was not designed to frustrate its players, but rather make them think in a critical manner while keeping a playful attitude.</a:t>
            </a:r>
          </a:p>
          <a:p>
            <a:pPr marL="0" lvl="0" indent="0" algn="l" rtl="0">
              <a:spcBef>
                <a:spcPts val="0"/>
              </a:spcBef>
              <a:spcAft>
                <a:spcPts val="0"/>
              </a:spcAft>
              <a:buNone/>
            </a:pPr>
            <a:br>
              <a:rPr lang="en" sz="2000" dirty="0">
                <a:latin typeface="Lora"/>
                <a:ea typeface="Lora"/>
                <a:cs typeface="Lora"/>
                <a:sym typeface="Lora"/>
              </a:rPr>
            </a:br>
            <a:endParaRPr sz="2000" dirty="0">
              <a:latin typeface="Lora"/>
              <a:ea typeface="Lora"/>
              <a:cs typeface="Lora"/>
              <a:sym typeface="Lora"/>
            </a:endParaRPr>
          </a:p>
        </p:txBody>
      </p:sp>
      <p:pic>
        <p:nvPicPr>
          <p:cNvPr id="76" name="Google Shape;76;p16"/>
          <p:cNvPicPr preferRelativeResize="0"/>
          <p:nvPr/>
        </p:nvPicPr>
        <p:blipFill>
          <a:blip r:embed="rId4">
            <a:alphaModFix/>
          </a:blip>
          <a:stretch>
            <a:fillRect/>
          </a:stretch>
        </p:blipFill>
        <p:spPr>
          <a:xfrm>
            <a:off x="804311" y="3956006"/>
            <a:ext cx="651078" cy="651079"/>
          </a:xfrm>
          <a:prstGeom prst="rect">
            <a:avLst/>
          </a:prstGeom>
          <a:noFill/>
          <a:ln>
            <a:noFill/>
          </a:ln>
        </p:spPr>
      </p:pic>
      <p:pic>
        <p:nvPicPr>
          <p:cNvPr id="77" name="Google Shape;77;p16"/>
          <p:cNvPicPr preferRelativeResize="0"/>
          <p:nvPr/>
        </p:nvPicPr>
        <p:blipFill>
          <a:blip r:embed="rId5">
            <a:alphaModFix/>
          </a:blip>
          <a:stretch>
            <a:fillRect/>
          </a:stretch>
        </p:blipFill>
        <p:spPr>
          <a:xfrm>
            <a:off x="1955186" y="3956006"/>
            <a:ext cx="651079" cy="651079"/>
          </a:xfrm>
          <a:prstGeom prst="rect">
            <a:avLst/>
          </a:prstGeom>
          <a:noFill/>
          <a:ln>
            <a:noFill/>
          </a:ln>
        </p:spPr>
      </p:pic>
      <p:sp>
        <p:nvSpPr>
          <p:cNvPr id="8" name="Rectangle 7">
            <a:extLst>
              <a:ext uri="{FF2B5EF4-FFF2-40B4-BE49-F238E27FC236}">
                <a16:creationId xmlns:a16="http://schemas.microsoft.com/office/drawing/2014/main" id="{35C1F10C-9233-42EA-883A-E673424625BD}"/>
              </a:ext>
            </a:extLst>
          </p:cNvPr>
          <p:cNvSpPr/>
          <p:nvPr/>
        </p:nvSpPr>
        <p:spPr>
          <a:xfrm>
            <a:off x="1579418" y="38537"/>
            <a:ext cx="6310746"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Appearance and Feel</a:t>
            </a:r>
          </a:p>
        </p:txBody>
      </p:sp>
      <p:pic>
        <p:nvPicPr>
          <p:cNvPr id="9" name="Picture 8">
            <a:extLst>
              <a:ext uri="{FF2B5EF4-FFF2-40B4-BE49-F238E27FC236}">
                <a16:creationId xmlns:a16="http://schemas.microsoft.com/office/drawing/2014/main" id="{C62BF743-18B7-46B1-987F-9DA6180D3F21}"/>
              </a:ext>
            </a:extLst>
          </p:cNvPr>
          <p:cNvPicPr>
            <a:picLocks noChangeAspect="1"/>
          </p:cNvPicPr>
          <p:nvPr/>
        </p:nvPicPr>
        <p:blipFill rotWithShape="1">
          <a:blip r:embed="rId6"/>
          <a:srcRect l="18382" t="26067" r="16892" b="3921"/>
          <a:stretch/>
        </p:blipFill>
        <p:spPr>
          <a:xfrm>
            <a:off x="5377918" y="3169396"/>
            <a:ext cx="2936897" cy="1786898"/>
          </a:xfrm>
          <a:prstGeom prst="rect">
            <a:avLst/>
          </a:prstGeom>
        </p:spPr>
      </p:pic>
      <p:pic>
        <p:nvPicPr>
          <p:cNvPr id="10" name="Picture 9">
            <a:extLst>
              <a:ext uri="{FF2B5EF4-FFF2-40B4-BE49-F238E27FC236}">
                <a16:creationId xmlns:a16="http://schemas.microsoft.com/office/drawing/2014/main" id="{73085220-274B-4D01-93DE-6A0F04F4C055}"/>
              </a:ext>
            </a:extLst>
          </p:cNvPr>
          <p:cNvPicPr>
            <a:picLocks noChangeAspect="1"/>
          </p:cNvPicPr>
          <p:nvPr/>
        </p:nvPicPr>
        <p:blipFill>
          <a:blip r:embed="rId7"/>
          <a:stretch>
            <a:fillRect/>
          </a:stretch>
        </p:blipFill>
        <p:spPr>
          <a:xfrm>
            <a:off x="3052487" y="3956006"/>
            <a:ext cx="651079" cy="651079"/>
          </a:xfrm>
          <a:prstGeom prst="rect">
            <a:avLst/>
          </a:prstGeom>
        </p:spPr>
      </p:pic>
      <p:pic>
        <p:nvPicPr>
          <p:cNvPr id="11" name="Picture 10">
            <a:extLst>
              <a:ext uri="{FF2B5EF4-FFF2-40B4-BE49-F238E27FC236}">
                <a16:creationId xmlns:a16="http://schemas.microsoft.com/office/drawing/2014/main" id="{786C6CED-D9C4-4BEC-B6B5-CE764DA7B4EC}"/>
              </a:ext>
            </a:extLst>
          </p:cNvPr>
          <p:cNvPicPr>
            <a:picLocks noChangeAspect="1"/>
          </p:cNvPicPr>
          <p:nvPr/>
        </p:nvPicPr>
        <p:blipFill>
          <a:blip r:embed="rId8"/>
          <a:stretch>
            <a:fillRect/>
          </a:stretch>
        </p:blipFill>
        <p:spPr>
          <a:xfrm>
            <a:off x="4149788" y="3956006"/>
            <a:ext cx="651079" cy="651079"/>
          </a:xfrm>
          <a:prstGeom prst="rect">
            <a:avLst/>
          </a:prstGeom>
        </p:spPr>
      </p:pic>
      <p:sp>
        <p:nvSpPr>
          <p:cNvPr id="4" name="TextBox 3">
            <a:extLst>
              <a:ext uri="{FF2B5EF4-FFF2-40B4-BE49-F238E27FC236}">
                <a16:creationId xmlns:a16="http://schemas.microsoft.com/office/drawing/2014/main" id="{C91510A4-F3DD-4167-89E6-3D527E41B2A1}"/>
              </a:ext>
            </a:extLst>
          </p:cNvPr>
          <p:cNvSpPr txBox="1"/>
          <p:nvPr/>
        </p:nvSpPr>
        <p:spPr>
          <a:xfrm>
            <a:off x="841159" y="3634558"/>
            <a:ext cx="651078" cy="307777"/>
          </a:xfrm>
          <a:prstGeom prst="rect">
            <a:avLst/>
          </a:prstGeom>
          <a:noFill/>
        </p:spPr>
        <p:txBody>
          <a:bodyPr wrap="square" rtlCol="0">
            <a:spAutoFit/>
          </a:bodyPr>
          <a:lstStyle/>
          <a:p>
            <a:r>
              <a:rPr lang="en-US" dirty="0"/>
              <a:t>Cuby</a:t>
            </a:r>
          </a:p>
        </p:txBody>
      </p:sp>
      <p:sp>
        <p:nvSpPr>
          <p:cNvPr id="13" name="TextBox 12">
            <a:extLst>
              <a:ext uri="{FF2B5EF4-FFF2-40B4-BE49-F238E27FC236}">
                <a16:creationId xmlns:a16="http://schemas.microsoft.com/office/drawing/2014/main" id="{D576BD83-96A5-4592-A204-C586E4B74171}"/>
              </a:ext>
            </a:extLst>
          </p:cNvPr>
          <p:cNvSpPr txBox="1"/>
          <p:nvPr/>
        </p:nvSpPr>
        <p:spPr>
          <a:xfrm>
            <a:off x="1680400" y="3639776"/>
            <a:ext cx="1221474" cy="307777"/>
          </a:xfrm>
          <a:prstGeom prst="rect">
            <a:avLst/>
          </a:prstGeom>
          <a:noFill/>
        </p:spPr>
        <p:txBody>
          <a:bodyPr wrap="square" rtlCol="0">
            <a:spAutoFit/>
          </a:bodyPr>
          <a:lstStyle/>
          <a:p>
            <a:r>
              <a:rPr lang="en-US" dirty="0"/>
              <a:t>Squaresome</a:t>
            </a:r>
          </a:p>
        </p:txBody>
      </p:sp>
      <p:sp>
        <p:nvSpPr>
          <p:cNvPr id="14" name="TextBox 13">
            <a:extLst>
              <a:ext uri="{FF2B5EF4-FFF2-40B4-BE49-F238E27FC236}">
                <a16:creationId xmlns:a16="http://schemas.microsoft.com/office/drawing/2014/main" id="{89A8B737-CE9A-49FD-ADC1-87284318AA29}"/>
              </a:ext>
            </a:extLst>
          </p:cNvPr>
          <p:cNvSpPr txBox="1"/>
          <p:nvPr/>
        </p:nvSpPr>
        <p:spPr>
          <a:xfrm>
            <a:off x="2842024" y="3634029"/>
            <a:ext cx="1221474" cy="307777"/>
          </a:xfrm>
          <a:prstGeom prst="rect">
            <a:avLst/>
          </a:prstGeom>
          <a:noFill/>
        </p:spPr>
        <p:txBody>
          <a:bodyPr wrap="square" rtlCol="0">
            <a:spAutoFit/>
          </a:bodyPr>
          <a:lstStyle/>
          <a:p>
            <a:r>
              <a:rPr lang="en-US" dirty="0"/>
              <a:t>Rectahelper</a:t>
            </a:r>
          </a:p>
        </p:txBody>
      </p:sp>
      <p:sp>
        <p:nvSpPr>
          <p:cNvPr id="15" name="TextBox 14">
            <a:extLst>
              <a:ext uri="{FF2B5EF4-FFF2-40B4-BE49-F238E27FC236}">
                <a16:creationId xmlns:a16="http://schemas.microsoft.com/office/drawing/2014/main" id="{3F793A78-86B7-45CD-B13A-A001B3E372D9}"/>
              </a:ext>
            </a:extLst>
          </p:cNvPr>
          <p:cNvSpPr txBox="1"/>
          <p:nvPr/>
        </p:nvSpPr>
        <p:spPr>
          <a:xfrm>
            <a:off x="3985971" y="3634471"/>
            <a:ext cx="990939" cy="307777"/>
          </a:xfrm>
          <a:prstGeom prst="rect">
            <a:avLst/>
          </a:prstGeom>
          <a:noFill/>
        </p:spPr>
        <p:txBody>
          <a:bodyPr wrap="square" rtlCol="0">
            <a:spAutoFit/>
          </a:bodyPr>
          <a:lstStyle/>
          <a:p>
            <a:r>
              <a:rPr lang="en-US" dirty="0"/>
              <a:t>Nervangle</a:t>
            </a:r>
          </a:p>
        </p:txBody>
      </p:sp>
    </p:spTree>
  </p:cSld>
  <p:clrMapOvr>
    <a:masterClrMapping/>
  </p:clrMapOvr>
  <mc:AlternateContent xmlns:mc="http://schemas.openxmlformats.org/markup-compatibility/2006" xmlns:p14="http://schemas.microsoft.com/office/powerpoint/2010/main">
    <mc:Choice Requires="p14">
      <p:transition spd="slow" p14:dur="2000" advTm="32851"/>
    </mc:Choice>
    <mc:Fallback xmlns="">
      <p:transition spd="slow" advTm="328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1"/>
        <p:cNvGrpSpPr/>
        <p:nvPr/>
      </p:nvGrpSpPr>
      <p:grpSpPr>
        <a:xfrm>
          <a:off x="0" y="0"/>
          <a:ext cx="0" cy="0"/>
          <a:chOff x="0" y="0"/>
          <a:chExt cx="0" cy="0"/>
        </a:xfrm>
      </p:grpSpPr>
      <p:pic>
        <p:nvPicPr>
          <p:cNvPr id="2" name="Picture 1">
            <a:extLst>
              <a:ext uri="{FF2B5EF4-FFF2-40B4-BE49-F238E27FC236}">
                <a16:creationId xmlns:a16="http://schemas.microsoft.com/office/drawing/2014/main" id="{371D9120-C775-489D-926A-02657BA136B5}"/>
              </a:ext>
            </a:extLst>
          </p:cNvPr>
          <p:cNvPicPr>
            <a:picLocks noChangeAspect="1"/>
          </p:cNvPicPr>
          <p:nvPr/>
        </p:nvPicPr>
        <p:blipFill>
          <a:blip r:embed="rId4"/>
          <a:stretch>
            <a:fillRect/>
          </a:stretch>
        </p:blipFill>
        <p:spPr>
          <a:xfrm>
            <a:off x="2906255" y="2778645"/>
            <a:ext cx="2732228" cy="2207748"/>
          </a:xfrm>
          <a:prstGeom prst="rect">
            <a:avLst/>
          </a:prstGeom>
        </p:spPr>
      </p:pic>
      <p:sp>
        <p:nvSpPr>
          <p:cNvPr id="9" name="Google Shape;62;p14">
            <a:extLst>
              <a:ext uri="{FF2B5EF4-FFF2-40B4-BE49-F238E27FC236}">
                <a16:creationId xmlns:a16="http://schemas.microsoft.com/office/drawing/2014/main" id="{B4CA4AA4-587C-425E-A328-33DA330E379E}"/>
              </a:ext>
            </a:extLst>
          </p:cNvPr>
          <p:cNvSpPr/>
          <p:nvPr/>
        </p:nvSpPr>
        <p:spPr>
          <a:xfrm>
            <a:off x="262369" y="966619"/>
            <a:ext cx="8414400" cy="1714941"/>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txBox="1"/>
          <p:nvPr/>
        </p:nvSpPr>
        <p:spPr>
          <a:xfrm>
            <a:off x="329569" y="1063946"/>
            <a:ext cx="8347200" cy="14000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Lora"/>
                <a:ea typeface="Lora"/>
                <a:cs typeface="Lora"/>
                <a:sym typeface="Lora"/>
              </a:rPr>
              <a:t>Our board has a black border to signify our boundaries</a:t>
            </a:r>
            <a:endParaRPr sz="2000" dirty="0">
              <a:latin typeface="Lora"/>
              <a:ea typeface="Lora"/>
              <a:cs typeface="Lora"/>
              <a:sym typeface="Lora"/>
            </a:endParaRPr>
          </a:p>
          <a:p>
            <a:pPr lvl="0"/>
            <a:r>
              <a:rPr lang="en-US" sz="2000" dirty="0">
                <a:latin typeface="Lora"/>
                <a:ea typeface="Lora"/>
                <a:cs typeface="Lora"/>
                <a:sym typeface="Lora"/>
              </a:rPr>
              <a:t>Red Brick walls through which the cubes cannot pass.</a:t>
            </a:r>
            <a:br>
              <a:rPr lang="en-US" sz="2000" dirty="0">
                <a:latin typeface="Lora"/>
                <a:ea typeface="Lora"/>
                <a:cs typeface="Lora"/>
                <a:sym typeface="Lora"/>
              </a:rPr>
            </a:br>
            <a:r>
              <a:rPr lang="en-US" sz="2000" dirty="0">
                <a:latin typeface="Lora"/>
                <a:ea typeface="Lora"/>
                <a:cs typeface="Lora"/>
                <a:sym typeface="Lora"/>
              </a:rPr>
              <a:t>The conducting cubes must be placed on the blue wires with prongs on either end. This will complete the circuit.</a:t>
            </a:r>
            <a:r>
              <a:rPr lang="en-US" dirty="0"/>
              <a:t> </a:t>
            </a:r>
            <a:endParaRPr sz="2000" dirty="0">
              <a:latin typeface="Lora"/>
              <a:ea typeface="Lora"/>
              <a:cs typeface="Lora"/>
              <a:sym typeface="Lora"/>
            </a:endParaRPr>
          </a:p>
        </p:txBody>
      </p:sp>
      <p:sp>
        <p:nvSpPr>
          <p:cNvPr id="86" name="Google Shape;86;p17"/>
          <p:cNvSpPr/>
          <p:nvPr/>
        </p:nvSpPr>
        <p:spPr>
          <a:xfrm rot="16200000">
            <a:off x="2979311" y="3892679"/>
            <a:ext cx="372061" cy="267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6;p17">
            <a:extLst>
              <a:ext uri="{FF2B5EF4-FFF2-40B4-BE49-F238E27FC236}">
                <a16:creationId xmlns:a16="http://schemas.microsoft.com/office/drawing/2014/main" id="{DD8540B9-2157-4843-B70D-7BF3ED31864A}"/>
              </a:ext>
            </a:extLst>
          </p:cNvPr>
          <p:cNvSpPr/>
          <p:nvPr/>
        </p:nvSpPr>
        <p:spPr>
          <a:xfrm rot="16200000">
            <a:off x="4094659" y="3331738"/>
            <a:ext cx="372061" cy="267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Oval 3">
            <a:extLst>
              <a:ext uri="{FF2B5EF4-FFF2-40B4-BE49-F238E27FC236}">
                <a16:creationId xmlns:a16="http://schemas.microsoft.com/office/drawing/2014/main" id="{A5904ADD-E65B-4740-B55D-77317583C146}"/>
              </a:ext>
            </a:extLst>
          </p:cNvPr>
          <p:cNvSpPr/>
          <p:nvPr/>
        </p:nvSpPr>
        <p:spPr>
          <a:xfrm>
            <a:off x="4070059" y="4005495"/>
            <a:ext cx="421260" cy="34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6F80A0-91AD-4BB7-8EC1-AE16EE5E32E3}"/>
              </a:ext>
            </a:extLst>
          </p:cNvPr>
          <p:cNvSpPr/>
          <p:nvPr/>
        </p:nvSpPr>
        <p:spPr>
          <a:xfrm>
            <a:off x="2998694" y="4539024"/>
            <a:ext cx="415319" cy="34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EA311A-0766-49A9-94DC-9278ACEE748E}"/>
              </a:ext>
            </a:extLst>
          </p:cNvPr>
          <p:cNvSpPr/>
          <p:nvPr/>
        </p:nvSpPr>
        <p:spPr>
          <a:xfrm>
            <a:off x="1579418" y="38537"/>
            <a:ext cx="6310746"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Board Layout</a:t>
            </a:r>
          </a:p>
        </p:txBody>
      </p:sp>
    </p:spTree>
  </p:cSld>
  <p:clrMapOvr>
    <a:masterClrMapping/>
  </p:clrMapOvr>
  <mc:AlternateContent xmlns:mc="http://schemas.openxmlformats.org/markup-compatibility/2006" xmlns:p14="http://schemas.microsoft.com/office/powerpoint/2010/main">
    <mc:Choice Requires="p14">
      <p:transition spd="slow" p14:dur="2000" advTm="81948"/>
    </mc:Choice>
    <mc:Fallback xmlns="">
      <p:transition spd="slow" advTm="819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1"/>
        <p:cNvGrpSpPr/>
        <p:nvPr/>
      </p:nvGrpSpPr>
      <p:grpSpPr>
        <a:xfrm>
          <a:off x="0" y="0"/>
          <a:ext cx="0" cy="0"/>
          <a:chOff x="0" y="0"/>
          <a:chExt cx="0" cy="0"/>
        </a:xfrm>
      </p:grpSpPr>
      <p:sp>
        <p:nvSpPr>
          <p:cNvPr id="9" name="Google Shape;62;p14">
            <a:extLst>
              <a:ext uri="{FF2B5EF4-FFF2-40B4-BE49-F238E27FC236}">
                <a16:creationId xmlns:a16="http://schemas.microsoft.com/office/drawing/2014/main" id="{B4CA4AA4-587C-425E-A328-33DA330E379E}"/>
              </a:ext>
            </a:extLst>
          </p:cNvPr>
          <p:cNvSpPr/>
          <p:nvPr/>
        </p:nvSpPr>
        <p:spPr>
          <a:xfrm>
            <a:off x="262369" y="1714500"/>
            <a:ext cx="8414400" cy="3173506"/>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txBox="1"/>
          <p:nvPr/>
        </p:nvSpPr>
        <p:spPr>
          <a:xfrm>
            <a:off x="329569" y="1936377"/>
            <a:ext cx="8347200" cy="28776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Lora"/>
                <a:ea typeface="Lora"/>
                <a:cs typeface="Lora"/>
                <a:sym typeface="Lora"/>
              </a:rPr>
              <a:t>The player has to find the correct path in order to complete the circuit on each level. To do that, the player will have to use the inner walls to prevent a cube(s) from moving, while adjusting the other cube(s). </a:t>
            </a:r>
            <a:br>
              <a:rPr lang="en-US" sz="2000" dirty="0">
                <a:latin typeface="Lora"/>
                <a:ea typeface="Lora"/>
                <a:cs typeface="Lora"/>
                <a:sym typeface="Lora"/>
              </a:rPr>
            </a:br>
            <a:br>
              <a:rPr lang="en-US" sz="2000" dirty="0">
                <a:latin typeface="Lora"/>
                <a:ea typeface="Lora"/>
                <a:cs typeface="Lora"/>
                <a:sym typeface="Lora"/>
              </a:rPr>
            </a:br>
            <a:r>
              <a:rPr lang="en-US" sz="2000" dirty="0">
                <a:latin typeface="Lora"/>
                <a:ea typeface="Lora"/>
                <a:cs typeface="Lora"/>
                <a:sym typeface="Lora"/>
              </a:rPr>
              <a:t>The player is able to restart a level if he/she is having trouble finding the correct way to complete the circuit.</a:t>
            </a:r>
            <a:endParaRPr sz="2000" dirty="0">
              <a:latin typeface="Lora"/>
              <a:ea typeface="Lora"/>
              <a:cs typeface="Lora"/>
              <a:sym typeface="Lora"/>
            </a:endParaRPr>
          </a:p>
        </p:txBody>
      </p:sp>
      <p:sp>
        <p:nvSpPr>
          <p:cNvPr id="13" name="Rectangle 12">
            <a:extLst>
              <a:ext uri="{FF2B5EF4-FFF2-40B4-BE49-F238E27FC236}">
                <a16:creationId xmlns:a16="http://schemas.microsoft.com/office/drawing/2014/main" id="{67EA311A-0766-49A9-94DC-9278ACEE748E}"/>
              </a:ext>
            </a:extLst>
          </p:cNvPr>
          <p:cNvSpPr/>
          <p:nvPr/>
        </p:nvSpPr>
        <p:spPr>
          <a:xfrm>
            <a:off x="798114" y="488810"/>
            <a:ext cx="7342909"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Player Roles and Actions</a:t>
            </a:r>
          </a:p>
        </p:txBody>
      </p:sp>
    </p:spTree>
    <p:extLst>
      <p:ext uri="{BB962C8B-B14F-4D97-AF65-F5344CB8AC3E}">
        <p14:creationId xmlns:p14="http://schemas.microsoft.com/office/powerpoint/2010/main" val="2819391777"/>
      </p:ext>
    </p:extLst>
  </p:cSld>
  <p:clrMapOvr>
    <a:masterClrMapping/>
  </p:clrMapOvr>
  <mc:AlternateContent xmlns:mc="http://schemas.openxmlformats.org/markup-compatibility/2006" xmlns:p14="http://schemas.microsoft.com/office/powerpoint/2010/main">
    <mc:Choice Requires="p14">
      <p:transition spd="slow" p14:dur="2000" advTm="81948"/>
    </mc:Choice>
    <mc:Fallback xmlns="">
      <p:transition spd="slow" advTm="819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
        <p:cNvGrpSpPr/>
        <p:nvPr/>
      </p:nvGrpSpPr>
      <p:grpSpPr>
        <a:xfrm>
          <a:off x="0" y="0"/>
          <a:ext cx="0" cy="0"/>
          <a:chOff x="0" y="0"/>
          <a:chExt cx="0" cy="0"/>
        </a:xfrm>
      </p:grpSpPr>
      <p:sp>
        <p:nvSpPr>
          <p:cNvPr id="6" name="Google Shape;62;p14">
            <a:extLst>
              <a:ext uri="{FF2B5EF4-FFF2-40B4-BE49-F238E27FC236}">
                <a16:creationId xmlns:a16="http://schemas.microsoft.com/office/drawing/2014/main" id="{38C53D29-B833-40FA-B410-7138ADCC95B6}"/>
              </a:ext>
            </a:extLst>
          </p:cNvPr>
          <p:cNvSpPr/>
          <p:nvPr/>
        </p:nvSpPr>
        <p:spPr>
          <a:xfrm>
            <a:off x="302560" y="1875865"/>
            <a:ext cx="8432532" cy="2924734"/>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txBox="1"/>
          <p:nvPr/>
        </p:nvSpPr>
        <p:spPr>
          <a:xfrm>
            <a:off x="408908" y="1983441"/>
            <a:ext cx="8326183" cy="2650701"/>
          </a:xfrm>
          <a:prstGeom prst="rect">
            <a:avLst/>
          </a:prstGeom>
          <a:noFill/>
          <a:ln>
            <a:noFill/>
          </a:ln>
        </p:spPr>
        <p:txBody>
          <a:bodyPr spcFirstLastPara="1" wrap="square" lIns="91425" tIns="91425" rIns="91425" bIns="91425" anchor="t" anchorCtr="0">
            <a:noAutofit/>
          </a:bodyPr>
          <a:lstStyle/>
          <a:p>
            <a:pPr lvl="0"/>
            <a:r>
              <a:rPr lang="en-US" dirty="0"/>
              <a:t>One strategy for this game is to draw out the level as it is shown to the user.  This would allow the player to figure out what steps would be needed to solve the puzzle before even starting it.  While the user is not timed to complete the level within a certain time frame, it may impact the user’s enjoyment of the game.</a:t>
            </a:r>
            <a:br>
              <a:rPr lang="en-US" dirty="0"/>
            </a:br>
            <a:r>
              <a:rPr lang="en-US" dirty="0"/>
              <a:t>Another strategy is to use trial-and-error. The user has the ability to restart a given level as many times as he wishes. Given enough time, the user should be able to find the path for completing the circuits.</a:t>
            </a:r>
            <a:br>
              <a:rPr lang="en-US" dirty="0"/>
            </a:br>
            <a:endParaRPr lang="en-US" sz="2000" dirty="0">
              <a:latin typeface="Lora"/>
              <a:ea typeface="Lora"/>
              <a:cs typeface="Lora"/>
              <a:sym typeface="Lora"/>
            </a:endParaRPr>
          </a:p>
          <a:p>
            <a:r>
              <a:rPr lang="en-US" dirty="0"/>
              <a:t>Players have the option of </a:t>
            </a:r>
          </a:p>
          <a:p>
            <a:r>
              <a:rPr lang="en-US" dirty="0"/>
              <a:t>The player’s main motivation is saving Edison from the Amish. This goal can be achieved by using the electro conducting cubes that were left behind by Edison. The only question is, will the player be able to guide the cubes to complete all of Edison’s complicated circuits? </a:t>
            </a:r>
          </a:p>
          <a:p>
            <a:pPr marL="0" lvl="0" indent="0" algn="l" rtl="0">
              <a:spcBef>
                <a:spcPts val="0"/>
              </a:spcBef>
              <a:spcAft>
                <a:spcPts val="0"/>
              </a:spcAft>
              <a:buNone/>
            </a:pPr>
            <a:br>
              <a:rPr lang="en" sz="2000" dirty="0">
                <a:latin typeface="Lora"/>
                <a:ea typeface="Lora"/>
                <a:cs typeface="Lora"/>
                <a:sym typeface="Lora"/>
              </a:rPr>
            </a:br>
            <a:br>
              <a:rPr lang="en" sz="2000" dirty="0">
                <a:latin typeface="Lora"/>
                <a:ea typeface="Lora"/>
                <a:cs typeface="Lora"/>
                <a:sym typeface="Lora"/>
              </a:rPr>
            </a:br>
            <a:endParaRPr sz="2000" dirty="0">
              <a:latin typeface="Lora"/>
              <a:ea typeface="Lora"/>
              <a:cs typeface="Lora"/>
              <a:sym typeface="Lora"/>
            </a:endParaRPr>
          </a:p>
        </p:txBody>
      </p:sp>
      <p:sp>
        <p:nvSpPr>
          <p:cNvPr id="7" name="Rectangle 6">
            <a:extLst>
              <a:ext uri="{FF2B5EF4-FFF2-40B4-BE49-F238E27FC236}">
                <a16:creationId xmlns:a16="http://schemas.microsoft.com/office/drawing/2014/main" id="{01D5A38B-A080-4EAD-B1D5-322EE3896CBA}"/>
              </a:ext>
            </a:extLst>
          </p:cNvPr>
          <p:cNvSpPr/>
          <p:nvPr/>
        </p:nvSpPr>
        <p:spPr>
          <a:xfrm>
            <a:off x="893618" y="617296"/>
            <a:ext cx="7356764" cy="830997"/>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800" b="0" cap="none" spc="0" dirty="0">
                <a:ln w="0"/>
                <a:solidFill>
                  <a:schemeClr val="accent1"/>
                </a:solidFill>
                <a:effectLst>
                  <a:outerShdw blurRad="38100" dist="25400" dir="5400000" algn="ctr" rotWithShape="0">
                    <a:srgbClr val="6E747A">
                      <a:alpha val="43000"/>
                    </a:srgbClr>
                  </a:outerShdw>
                </a:effectLst>
              </a:rPr>
              <a:t>Strategies &amp; Motivations</a:t>
            </a:r>
          </a:p>
        </p:txBody>
      </p:sp>
    </p:spTree>
  </p:cSld>
  <p:clrMapOvr>
    <a:masterClrMapping/>
  </p:clrMapOvr>
  <mc:AlternateContent xmlns:mc="http://schemas.openxmlformats.org/markup-compatibility/2006" xmlns:p14="http://schemas.microsoft.com/office/powerpoint/2010/main">
    <mc:Choice Requires="p14">
      <p:transition spd="slow" p14:dur="2000" advTm="73000"/>
    </mc:Choice>
    <mc:Fallback xmlns="">
      <p:transition spd="slow" advTm="7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sp>
        <p:nvSpPr>
          <p:cNvPr id="5" name="Google Shape;62;p14">
            <a:extLst>
              <a:ext uri="{FF2B5EF4-FFF2-40B4-BE49-F238E27FC236}">
                <a16:creationId xmlns:a16="http://schemas.microsoft.com/office/drawing/2014/main" id="{2CFF9A6B-2D9C-4F10-AF68-35572DE1D1D2}"/>
              </a:ext>
            </a:extLst>
          </p:cNvPr>
          <p:cNvSpPr/>
          <p:nvPr/>
        </p:nvSpPr>
        <p:spPr>
          <a:xfrm>
            <a:off x="121227" y="1364876"/>
            <a:ext cx="8901545" cy="1729844"/>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txBox="1"/>
          <p:nvPr/>
        </p:nvSpPr>
        <p:spPr>
          <a:xfrm>
            <a:off x="158932" y="1479076"/>
            <a:ext cx="8621360" cy="1548437"/>
          </a:xfrm>
          <a:prstGeom prst="rect">
            <a:avLst/>
          </a:prstGeom>
          <a:noFill/>
          <a:ln>
            <a:noFill/>
          </a:ln>
        </p:spPr>
        <p:txBody>
          <a:bodyPr spcFirstLastPara="1" wrap="square" lIns="91425" tIns="91425" rIns="91425" bIns="91425" anchor="t" anchorCtr="0">
            <a:noAutofit/>
          </a:bodyPr>
          <a:lstStyle/>
          <a:p>
            <a:r>
              <a:rPr lang="en-US" dirty="0"/>
              <a:t>Our game starts off with an introduction to our actual story. The player learns about Edison being taken by the Amish and the origins of the cubes. The first level was designed to help the player learn the basics of our game mechanics. By beating this level, the player would have learned how to use walls to his advantage in order to move one cube, while the other stays put. </a:t>
            </a:r>
            <a:br>
              <a:rPr lang="en-US" dirty="0"/>
            </a:br>
            <a:r>
              <a:rPr lang="en-US" dirty="0"/>
              <a:t>The second level is a bit harder, but given enough time the player should be able to figure out how to complete the circuit.</a:t>
            </a:r>
          </a:p>
        </p:txBody>
      </p:sp>
      <p:sp>
        <p:nvSpPr>
          <p:cNvPr id="6" name="Rectangle 5">
            <a:extLst>
              <a:ext uri="{FF2B5EF4-FFF2-40B4-BE49-F238E27FC236}">
                <a16:creationId xmlns:a16="http://schemas.microsoft.com/office/drawing/2014/main" id="{36944BAC-95F1-41CA-BE85-8C557963F5D7}"/>
              </a:ext>
            </a:extLst>
          </p:cNvPr>
          <p:cNvSpPr/>
          <p:nvPr/>
        </p:nvSpPr>
        <p:spPr>
          <a:xfrm>
            <a:off x="791230" y="188770"/>
            <a:ext cx="7356764" cy="707886"/>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Level Summary:</a:t>
            </a:r>
          </a:p>
        </p:txBody>
      </p:sp>
      <p:sp>
        <p:nvSpPr>
          <p:cNvPr id="10" name="Rectangle 9">
            <a:extLst>
              <a:ext uri="{FF2B5EF4-FFF2-40B4-BE49-F238E27FC236}">
                <a16:creationId xmlns:a16="http://schemas.microsoft.com/office/drawing/2014/main" id="{6C1B44CF-F2E8-4FF5-BF6F-A3C3EDAFE8C9}"/>
              </a:ext>
            </a:extLst>
          </p:cNvPr>
          <p:cNvSpPr/>
          <p:nvPr/>
        </p:nvSpPr>
        <p:spPr>
          <a:xfrm>
            <a:off x="121227" y="3389402"/>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1</a:t>
            </a:r>
          </a:p>
        </p:txBody>
      </p:sp>
      <p:sp>
        <p:nvSpPr>
          <p:cNvPr id="11" name="Rectangle 10">
            <a:extLst>
              <a:ext uri="{FF2B5EF4-FFF2-40B4-BE49-F238E27FC236}">
                <a16:creationId xmlns:a16="http://schemas.microsoft.com/office/drawing/2014/main" id="{CDCB36AC-BEC0-4434-BDDF-B42A6BC77B09}"/>
              </a:ext>
            </a:extLst>
          </p:cNvPr>
          <p:cNvSpPr/>
          <p:nvPr/>
        </p:nvSpPr>
        <p:spPr>
          <a:xfrm>
            <a:off x="4466559" y="3398685"/>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2</a:t>
            </a:r>
          </a:p>
        </p:txBody>
      </p:sp>
      <p:pic>
        <p:nvPicPr>
          <p:cNvPr id="12" name="Picture 11">
            <a:extLst>
              <a:ext uri="{FF2B5EF4-FFF2-40B4-BE49-F238E27FC236}">
                <a16:creationId xmlns:a16="http://schemas.microsoft.com/office/drawing/2014/main" id="{C24B9192-0B45-452C-9D86-BE221E92D1CA}"/>
              </a:ext>
            </a:extLst>
          </p:cNvPr>
          <p:cNvPicPr>
            <a:picLocks noChangeAspect="1"/>
          </p:cNvPicPr>
          <p:nvPr/>
        </p:nvPicPr>
        <p:blipFill rotWithShape="1">
          <a:blip r:embed="rId4"/>
          <a:srcRect l="18382" t="26067" r="16892" b="3921"/>
          <a:stretch/>
        </p:blipFill>
        <p:spPr>
          <a:xfrm>
            <a:off x="1535951" y="3314214"/>
            <a:ext cx="2696308" cy="1640516"/>
          </a:xfrm>
          <a:prstGeom prst="rect">
            <a:avLst/>
          </a:prstGeom>
        </p:spPr>
      </p:pic>
      <p:pic>
        <p:nvPicPr>
          <p:cNvPr id="13" name="Picture 12">
            <a:extLst>
              <a:ext uri="{FF2B5EF4-FFF2-40B4-BE49-F238E27FC236}">
                <a16:creationId xmlns:a16="http://schemas.microsoft.com/office/drawing/2014/main" id="{A80E3C93-E31E-4719-AFEA-DF80D65778AE}"/>
              </a:ext>
            </a:extLst>
          </p:cNvPr>
          <p:cNvPicPr>
            <a:picLocks noChangeAspect="1"/>
          </p:cNvPicPr>
          <p:nvPr/>
        </p:nvPicPr>
        <p:blipFill rotWithShape="1">
          <a:blip r:embed="rId5"/>
          <a:srcRect l="18527" t="4771" r="17451" b="4041"/>
          <a:stretch/>
        </p:blipFill>
        <p:spPr>
          <a:xfrm>
            <a:off x="5953994" y="3365642"/>
            <a:ext cx="1983441" cy="1589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599"/>
    </mc:Choice>
    <mc:Fallback xmlns="">
      <p:transition spd="slow" advTm="455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6"/>
        <p:cNvGrpSpPr/>
        <p:nvPr/>
      </p:nvGrpSpPr>
      <p:grpSpPr>
        <a:xfrm>
          <a:off x="0" y="0"/>
          <a:ext cx="0" cy="0"/>
          <a:chOff x="0" y="0"/>
          <a:chExt cx="0" cy="0"/>
        </a:xfrm>
      </p:grpSpPr>
      <p:sp>
        <p:nvSpPr>
          <p:cNvPr id="5" name="Google Shape;62;p14">
            <a:extLst>
              <a:ext uri="{FF2B5EF4-FFF2-40B4-BE49-F238E27FC236}">
                <a16:creationId xmlns:a16="http://schemas.microsoft.com/office/drawing/2014/main" id="{2CFF9A6B-2D9C-4F10-AF68-35572DE1D1D2}"/>
              </a:ext>
            </a:extLst>
          </p:cNvPr>
          <p:cNvSpPr/>
          <p:nvPr/>
        </p:nvSpPr>
        <p:spPr>
          <a:xfrm>
            <a:off x="121227" y="1575414"/>
            <a:ext cx="8901545" cy="1355453"/>
          </a:xfrm>
          <a:prstGeom prst="roundRect">
            <a:avLst>
              <a:gd name="adj" fmla="val 16667"/>
            </a:avLst>
          </a:prstGeom>
          <a:solidFill>
            <a:schemeClr val="lt2">
              <a:alpha val="76000"/>
            </a:schemeClr>
          </a:solidFill>
          <a:ln w="9525" cap="flat" cmpd="sng">
            <a:solidFill>
              <a:schemeClr val="dk2"/>
            </a:solidFill>
            <a:prstDash val="solid"/>
            <a:round/>
            <a:headEnd type="none" w="sm" len="sm"/>
            <a:tailEnd type="none" w="sm" len="sm"/>
          </a:ln>
          <a:effectLst>
            <a:outerShdw blurRad="127000" dist="50800" dir="5400000" algn="ctr" rotWithShape="0">
              <a:srgbClr val="000000">
                <a:alpha val="5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36944BAC-95F1-41CA-BE85-8C557963F5D7}"/>
              </a:ext>
            </a:extLst>
          </p:cNvPr>
          <p:cNvSpPr/>
          <p:nvPr/>
        </p:nvSpPr>
        <p:spPr>
          <a:xfrm>
            <a:off x="791230" y="330643"/>
            <a:ext cx="7356764" cy="707886"/>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Level Summary:</a:t>
            </a:r>
            <a:r>
              <a:rPr lang="en-US" sz="2400" b="0" cap="none" spc="0" dirty="0">
                <a:ln w="0"/>
                <a:solidFill>
                  <a:schemeClr val="accent1"/>
                </a:solidFill>
                <a:effectLst>
                  <a:outerShdw blurRad="38100" dist="25400" dir="5400000" algn="ctr" rotWithShape="0">
                    <a:srgbClr val="6E747A">
                      <a:alpha val="43000"/>
                    </a:srgbClr>
                  </a:outerShdw>
                </a:effectLst>
              </a:rPr>
              <a:t> (continued)</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6C1B44CF-F2E8-4FF5-BF6F-A3C3EDAFE8C9}"/>
              </a:ext>
            </a:extLst>
          </p:cNvPr>
          <p:cNvSpPr/>
          <p:nvPr/>
        </p:nvSpPr>
        <p:spPr>
          <a:xfrm>
            <a:off x="190106" y="3019466"/>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3</a:t>
            </a:r>
          </a:p>
        </p:txBody>
      </p:sp>
      <p:sp>
        <p:nvSpPr>
          <p:cNvPr id="11" name="Rectangle 10">
            <a:extLst>
              <a:ext uri="{FF2B5EF4-FFF2-40B4-BE49-F238E27FC236}">
                <a16:creationId xmlns:a16="http://schemas.microsoft.com/office/drawing/2014/main" id="{CDCB36AC-BEC0-4434-BDDF-B42A6BC77B09}"/>
              </a:ext>
            </a:extLst>
          </p:cNvPr>
          <p:cNvSpPr/>
          <p:nvPr/>
        </p:nvSpPr>
        <p:spPr>
          <a:xfrm>
            <a:off x="4469612" y="3017292"/>
            <a:ext cx="1912641" cy="400110"/>
          </a:xfrm>
          <a:prstGeom prst="rect">
            <a:avLst/>
          </a:prstGeom>
          <a:noFill/>
          <a:effectLst>
            <a:outerShdw blurRad="63500" dist="50800" dir="6600000" algn="ctr" rotWithShape="0">
              <a:schemeClr val="tx1"/>
            </a:outerShdw>
          </a:effectLst>
        </p:spPr>
        <p:txBody>
          <a:bodyPr wrap="squar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Level 4</a:t>
            </a:r>
          </a:p>
        </p:txBody>
      </p:sp>
      <p:pic>
        <p:nvPicPr>
          <p:cNvPr id="9" name="Picture 8">
            <a:extLst>
              <a:ext uri="{FF2B5EF4-FFF2-40B4-BE49-F238E27FC236}">
                <a16:creationId xmlns:a16="http://schemas.microsoft.com/office/drawing/2014/main" id="{9FE9C6DF-FD60-48C6-BF97-989F8BEA9EBB}"/>
              </a:ext>
            </a:extLst>
          </p:cNvPr>
          <p:cNvPicPr>
            <a:picLocks noChangeAspect="1"/>
          </p:cNvPicPr>
          <p:nvPr/>
        </p:nvPicPr>
        <p:blipFill rotWithShape="1">
          <a:blip r:embed="rId4"/>
          <a:srcRect l="17108" t="6493" r="16054" b="3674"/>
          <a:stretch/>
        </p:blipFill>
        <p:spPr>
          <a:xfrm>
            <a:off x="1619253" y="3009703"/>
            <a:ext cx="2421588" cy="1830791"/>
          </a:xfrm>
          <a:prstGeom prst="rect">
            <a:avLst/>
          </a:prstGeom>
        </p:spPr>
      </p:pic>
      <p:pic>
        <p:nvPicPr>
          <p:cNvPr id="12" name="Picture 11">
            <a:extLst>
              <a:ext uri="{FF2B5EF4-FFF2-40B4-BE49-F238E27FC236}">
                <a16:creationId xmlns:a16="http://schemas.microsoft.com/office/drawing/2014/main" id="{E6F7B148-D142-4BC7-BECE-B7E15EA4A753}"/>
              </a:ext>
            </a:extLst>
          </p:cNvPr>
          <p:cNvPicPr>
            <a:picLocks noChangeAspect="1"/>
          </p:cNvPicPr>
          <p:nvPr/>
        </p:nvPicPr>
        <p:blipFill rotWithShape="1">
          <a:blip r:embed="rId5"/>
          <a:srcRect l="23235" t="3529" r="22672" b="3326"/>
          <a:stretch/>
        </p:blipFill>
        <p:spPr>
          <a:xfrm>
            <a:off x="5942414" y="3017292"/>
            <a:ext cx="1912641" cy="1852598"/>
          </a:xfrm>
          <a:prstGeom prst="rect">
            <a:avLst/>
          </a:prstGeom>
        </p:spPr>
      </p:pic>
      <p:sp>
        <p:nvSpPr>
          <p:cNvPr id="13" name="Google Shape;98;p19">
            <a:extLst>
              <a:ext uri="{FF2B5EF4-FFF2-40B4-BE49-F238E27FC236}">
                <a16:creationId xmlns:a16="http://schemas.microsoft.com/office/drawing/2014/main" id="{EB47071D-7D0B-453A-AC8B-1BD8672AE3CA}"/>
              </a:ext>
            </a:extLst>
          </p:cNvPr>
          <p:cNvSpPr txBox="1"/>
          <p:nvPr/>
        </p:nvSpPr>
        <p:spPr>
          <a:xfrm>
            <a:off x="190106" y="1658879"/>
            <a:ext cx="8695956" cy="1188522"/>
          </a:xfrm>
          <a:prstGeom prst="rect">
            <a:avLst/>
          </a:prstGeom>
          <a:noFill/>
          <a:ln>
            <a:noFill/>
          </a:ln>
        </p:spPr>
        <p:txBody>
          <a:bodyPr spcFirstLastPara="1" wrap="square" lIns="91425" tIns="91425" rIns="91425" bIns="91425" anchor="t" anchorCtr="0">
            <a:noAutofit/>
          </a:bodyPr>
          <a:lstStyle/>
          <a:p>
            <a:r>
              <a:rPr lang="en-US" dirty="0"/>
              <a:t>Upon entering level 3 you are introduced with two new characters Nervangle and Rectahelper. This level will really test your puzzle solving skills. </a:t>
            </a:r>
            <a:br>
              <a:rPr lang="en-US" dirty="0"/>
            </a:br>
            <a:r>
              <a:rPr lang="en-US" dirty="0"/>
              <a:t>Upon completing level three, the player will be presented with level 4. To beat this level, the player will have to simultaneously control not 2, but 4 cubes! If you can beat this level, then congratulations! You would have beaten our game and saved Edison from the Amish!</a:t>
            </a:r>
          </a:p>
        </p:txBody>
      </p:sp>
    </p:spTree>
    <p:extLst>
      <p:ext uri="{BB962C8B-B14F-4D97-AF65-F5344CB8AC3E}">
        <p14:creationId xmlns:p14="http://schemas.microsoft.com/office/powerpoint/2010/main" val="194522318"/>
      </p:ext>
    </p:extLst>
  </p:cSld>
  <p:clrMapOvr>
    <a:masterClrMapping/>
  </p:clrMapOvr>
  <mc:AlternateContent xmlns:mc="http://schemas.openxmlformats.org/markup-compatibility/2006" xmlns:p14="http://schemas.microsoft.com/office/powerpoint/2010/main">
    <mc:Choice Requires="p14">
      <p:transition spd="slow" p14:dur="2000" advTm="45599"/>
    </mc:Choice>
    <mc:Fallback xmlns="">
      <p:transition spd="slow" advTm="45599"/>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988</Words>
  <Application>Microsoft Office PowerPoint</Application>
  <PresentationFormat>On-screen Show (16:9)</PresentationFormat>
  <Paragraphs>56</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Impact</vt:lpstr>
      <vt:lpstr>Lora</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Hristo</cp:lastModifiedBy>
  <cp:revision>30</cp:revision>
  <dcterms:modified xsi:type="dcterms:W3CDTF">2019-11-06T18:45:25Z</dcterms:modified>
</cp:coreProperties>
</file>